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91" r:id="rId2"/>
    <p:sldId id="625" r:id="rId3"/>
    <p:sldId id="577" r:id="rId4"/>
    <p:sldId id="578" r:id="rId5"/>
    <p:sldId id="579" r:id="rId6"/>
    <p:sldId id="580" r:id="rId7"/>
    <p:sldId id="581" r:id="rId8"/>
    <p:sldId id="627" r:id="rId9"/>
    <p:sldId id="583" r:id="rId10"/>
    <p:sldId id="585" r:id="rId11"/>
    <p:sldId id="586" r:id="rId12"/>
    <p:sldId id="588" r:id="rId13"/>
    <p:sldId id="589" r:id="rId14"/>
    <p:sldId id="590" r:id="rId15"/>
    <p:sldId id="576" r:id="rId16"/>
    <p:sldId id="591" r:id="rId17"/>
    <p:sldId id="592" r:id="rId18"/>
    <p:sldId id="593" r:id="rId19"/>
    <p:sldId id="594" r:id="rId20"/>
    <p:sldId id="595" r:id="rId21"/>
    <p:sldId id="597" r:id="rId22"/>
    <p:sldId id="598" r:id="rId23"/>
    <p:sldId id="599" r:id="rId24"/>
    <p:sldId id="600" r:id="rId25"/>
    <p:sldId id="601" r:id="rId26"/>
    <p:sldId id="602" r:id="rId27"/>
    <p:sldId id="628" r:id="rId28"/>
    <p:sldId id="606" r:id="rId29"/>
    <p:sldId id="607" r:id="rId30"/>
    <p:sldId id="612" r:id="rId31"/>
    <p:sldId id="614" r:id="rId32"/>
    <p:sldId id="615" r:id="rId33"/>
    <p:sldId id="631" r:id="rId34"/>
    <p:sldId id="632" r:id="rId35"/>
    <p:sldId id="618" r:id="rId36"/>
    <p:sldId id="634" r:id="rId37"/>
    <p:sldId id="620" r:id="rId38"/>
    <p:sldId id="622" r:id="rId39"/>
    <p:sldId id="635" r:id="rId40"/>
    <p:sldId id="637" r:id="rId41"/>
    <p:sldId id="639" r:id="rId42"/>
    <p:sldId id="641" r:id="rId43"/>
    <p:sldId id="643" r:id="rId44"/>
    <p:sldId id="331" r:id="rId45"/>
    <p:sldId id="569" r:id="rId46"/>
    <p:sldId id="645" r:id="rId47"/>
    <p:sldId id="646" r:id="rId48"/>
    <p:sldId id="647" r:id="rId49"/>
    <p:sldId id="648" r:id="rId50"/>
    <p:sldId id="649" r:id="rId51"/>
    <p:sldId id="650" r:id="rId52"/>
    <p:sldId id="651" r:id="rId53"/>
    <p:sldId id="652" r:id="rId54"/>
    <p:sldId id="653" r:id="rId55"/>
    <p:sldId id="654" r:id="rId56"/>
    <p:sldId id="655" r:id="rId57"/>
    <p:sldId id="656" r:id="rId58"/>
    <p:sldId id="657" r:id="rId59"/>
    <p:sldId id="658" r:id="rId60"/>
    <p:sldId id="659" r:id="rId61"/>
    <p:sldId id="660" r:id="rId62"/>
    <p:sldId id="661" r:id="rId63"/>
    <p:sldId id="662" r:id="rId64"/>
    <p:sldId id="663" r:id="rId65"/>
    <p:sldId id="664" r:id="rId66"/>
    <p:sldId id="665" r:id="rId67"/>
    <p:sldId id="666" r:id="rId68"/>
    <p:sldId id="667" r:id="rId69"/>
    <p:sldId id="668" r:id="rId70"/>
    <p:sldId id="669" r:id="rId71"/>
    <p:sldId id="670" r:id="rId72"/>
    <p:sldId id="671" r:id="rId73"/>
    <p:sldId id="672" r:id="rId74"/>
    <p:sldId id="673" r:id="rId75"/>
    <p:sldId id="674" r:id="rId76"/>
    <p:sldId id="675" r:id="rId77"/>
    <p:sldId id="676" r:id="rId78"/>
    <p:sldId id="677" r:id="rId79"/>
    <p:sldId id="678" r:id="rId80"/>
    <p:sldId id="679" r:id="rId81"/>
    <p:sldId id="680" r:id="rId82"/>
    <p:sldId id="681" r:id="rId83"/>
    <p:sldId id="684" r:id="rId84"/>
    <p:sldId id="685" r:id="rId85"/>
    <p:sldId id="686" r:id="rId86"/>
    <p:sldId id="687" r:id="rId87"/>
    <p:sldId id="688" r:id="rId88"/>
    <p:sldId id="689" r:id="rId89"/>
    <p:sldId id="690" r:id="rId90"/>
    <p:sldId id="691" r:id="rId91"/>
    <p:sldId id="692" r:id="rId92"/>
    <p:sldId id="693" r:id="rId93"/>
    <p:sldId id="694" r:id="rId94"/>
    <p:sldId id="695" r:id="rId95"/>
    <p:sldId id="696" r:id="rId96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pos="7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EADA"/>
    <a:srgbClr val="5E8BC2"/>
    <a:srgbClr val="3E6CA4"/>
    <a:srgbClr val="FFFFCC"/>
    <a:srgbClr val="CC99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EC0FD-B620-4394-83E0-8928C3A1622C}" v="2" dt="2022-06-30T22:49:00.1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1667" autoAdjust="0"/>
  </p:normalViewPr>
  <p:slideViewPr>
    <p:cSldViewPr>
      <p:cViewPr varScale="1">
        <p:scale>
          <a:sx n="114" d="100"/>
          <a:sy n="114" d="100"/>
        </p:scale>
        <p:origin x="1392" y="96"/>
      </p:cViewPr>
      <p:guideLst>
        <p:guide orient="horz" pos="1162"/>
        <p:guide pos="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75" d="100"/>
          <a:sy n="75" d="100"/>
        </p:scale>
        <p:origin x="-4074" y="-20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가영" userId="934df6cb-a4f9-497f-a898-018c3c9b9b1b" providerId="ADAL" clId="{867EC0FD-B620-4394-83E0-8928C3A1622C}"/>
    <pc:docChg chg="custSel delSld modSld sldOrd">
      <pc:chgData name="김가영" userId="934df6cb-a4f9-497f-a898-018c3c9b9b1b" providerId="ADAL" clId="{867EC0FD-B620-4394-83E0-8928C3A1622C}" dt="2022-06-30T23:16:44.284" v="36" actId="478"/>
      <pc:docMkLst>
        <pc:docMk/>
      </pc:docMkLst>
      <pc:sldChg chg="ord">
        <pc:chgData name="김가영" userId="934df6cb-a4f9-497f-a898-018c3c9b9b1b" providerId="ADAL" clId="{867EC0FD-B620-4394-83E0-8928C3A1622C}" dt="2022-06-30T22:43:23.021" v="1"/>
        <pc:sldMkLst>
          <pc:docMk/>
          <pc:sldMk cId="2353553819" sldId="579"/>
        </pc:sldMkLst>
      </pc:sldChg>
      <pc:sldChg chg="del">
        <pc:chgData name="김가영" userId="934df6cb-a4f9-497f-a898-018c3c9b9b1b" providerId="ADAL" clId="{867EC0FD-B620-4394-83E0-8928C3A1622C}" dt="2022-06-30T22:43:49.072" v="3" actId="47"/>
        <pc:sldMkLst>
          <pc:docMk/>
          <pc:sldMk cId="1196402798" sldId="582"/>
        </pc:sldMkLst>
      </pc:sldChg>
      <pc:sldChg chg="del">
        <pc:chgData name="김가영" userId="934df6cb-a4f9-497f-a898-018c3c9b9b1b" providerId="ADAL" clId="{867EC0FD-B620-4394-83E0-8928C3A1622C}" dt="2022-06-30T22:44:16.555" v="4" actId="47"/>
        <pc:sldMkLst>
          <pc:docMk/>
          <pc:sldMk cId="2620883635" sldId="596"/>
        </pc:sldMkLst>
      </pc:sldChg>
      <pc:sldChg chg="del">
        <pc:chgData name="김가영" userId="934df6cb-a4f9-497f-a898-018c3c9b9b1b" providerId="ADAL" clId="{867EC0FD-B620-4394-83E0-8928C3A1622C}" dt="2022-06-30T22:44:43.645" v="5" actId="47"/>
        <pc:sldMkLst>
          <pc:docMk/>
          <pc:sldMk cId="650517254" sldId="603"/>
        </pc:sldMkLst>
      </pc:sldChg>
      <pc:sldChg chg="del">
        <pc:chgData name="김가영" userId="934df6cb-a4f9-497f-a898-018c3c9b9b1b" providerId="ADAL" clId="{867EC0FD-B620-4394-83E0-8928C3A1622C}" dt="2022-06-30T22:44:54.428" v="6" actId="47"/>
        <pc:sldMkLst>
          <pc:docMk/>
          <pc:sldMk cId="332149797" sldId="613"/>
        </pc:sldMkLst>
      </pc:sldChg>
      <pc:sldChg chg="del">
        <pc:chgData name="김가영" userId="934df6cb-a4f9-497f-a898-018c3c9b9b1b" providerId="ADAL" clId="{867EC0FD-B620-4394-83E0-8928C3A1622C}" dt="2022-06-30T22:46:32.286" v="7" actId="47"/>
        <pc:sldMkLst>
          <pc:docMk/>
          <pc:sldMk cId="1904487875" sldId="616"/>
        </pc:sldMkLst>
      </pc:sldChg>
      <pc:sldChg chg="del">
        <pc:chgData name="김가영" userId="934df6cb-a4f9-497f-a898-018c3c9b9b1b" providerId="ADAL" clId="{867EC0FD-B620-4394-83E0-8928C3A1622C}" dt="2022-06-30T22:46:38.555" v="8" actId="47"/>
        <pc:sldMkLst>
          <pc:docMk/>
          <pc:sldMk cId="4144755622" sldId="617"/>
        </pc:sldMkLst>
      </pc:sldChg>
      <pc:sldChg chg="del">
        <pc:chgData name="김가영" userId="934df6cb-a4f9-497f-a898-018c3c9b9b1b" providerId="ADAL" clId="{867EC0FD-B620-4394-83E0-8928C3A1622C}" dt="2022-06-30T22:46:48.587" v="10" actId="47"/>
        <pc:sldMkLst>
          <pc:docMk/>
          <pc:sldMk cId="3590419003" sldId="619"/>
        </pc:sldMkLst>
      </pc:sldChg>
      <pc:sldChg chg="del">
        <pc:chgData name="김가영" userId="934df6cb-a4f9-497f-a898-018c3c9b9b1b" providerId="ADAL" clId="{867EC0FD-B620-4394-83E0-8928C3A1622C}" dt="2022-06-30T22:46:51.348" v="11" actId="47"/>
        <pc:sldMkLst>
          <pc:docMk/>
          <pc:sldMk cId="4080631482" sldId="621"/>
        </pc:sldMkLst>
      </pc:sldChg>
      <pc:sldChg chg="del">
        <pc:chgData name="김가영" userId="934df6cb-a4f9-497f-a898-018c3c9b9b1b" providerId="ADAL" clId="{867EC0FD-B620-4394-83E0-8928C3A1622C}" dt="2022-06-30T22:43:36.941" v="2" actId="47"/>
        <pc:sldMkLst>
          <pc:docMk/>
          <pc:sldMk cId="1966384129" sldId="626"/>
        </pc:sldMkLst>
      </pc:sldChg>
      <pc:sldChg chg="del">
        <pc:chgData name="김가영" userId="934df6cb-a4f9-497f-a898-018c3c9b9b1b" providerId="ADAL" clId="{867EC0FD-B620-4394-83E0-8928C3A1622C}" dt="2022-06-30T22:46:41.897" v="9" actId="47"/>
        <pc:sldMkLst>
          <pc:docMk/>
          <pc:sldMk cId="502268860" sldId="633"/>
        </pc:sldMkLst>
      </pc:sldChg>
      <pc:sldChg chg="del">
        <pc:chgData name="김가영" userId="934df6cb-a4f9-497f-a898-018c3c9b9b1b" providerId="ADAL" clId="{867EC0FD-B620-4394-83E0-8928C3A1622C}" dt="2022-06-30T22:46:54.941" v="12" actId="47"/>
        <pc:sldMkLst>
          <pc:docMk/>
          <pc:sldMk cId="2150984098" sldId="636"/>
        </pc:sldMkLst>
      </pc:sldChg>
      <pc:sldChg chg="del">
        <pc:chgData name="김가영" userId="934df6cb-a4f9-497f-a898-018c3c9b9b1b" providerId="ADAL" clId="{867EC0FD-B620-4394-83E0-8928C3A1622C}" dt="2022-06-30T22:46:57.242" v="13" actId="47"/>
        <pc:sldMkLst>
          <pc:docMk/>
          <pc:sldMk cId="2555916866" sldId="638"/>
        </pc:sldMkLst>
      </pc:sldChg>
      <pc:sldChg chg="del">
        <pc:chgData name="김가영" userId="934df6cb-a4f9-497f-a898-018c3c9b9b1b" providerId="ADAL" clId="{867EC0FD-B620-4394-83E0-8928C3A1622C}" dt="2022-06-30T22:46:59.246" v="14" actId="47"/>
        <pc:sldMkLst>
          <pc:docMk/>
          <pc:sldMk cId="67174972" sldId="640"/>
        </pc:sldMkLst>
      </pc:sldChg>
      <pc:sldChg chg="del">
        <pc:chgData name="김가영" userId="934df6cb-a4f9-497f-a898-018c3c9b9b1b" providerId="ADAL" clId="{867EC0FD-B620-4394-83E0-8928C3A1622C}" dt="2022-06-30T22:47:01.766" v="15" actId="47"/>
        <pc:sldMkLst>
          <pc:docMk/>
          <pc:sldMk cId="3065199754" sldId="642"/>
        </pc:sldMkLst>
      </pc:sldChg>
      <pc:sldChg chg="del">
        <pc:chgData name="김가영" userId="934df6cb-a4f9-497f-a898-018c3c9b9b1b" providerId="ADAL" clId="{867EC0FD-B620-4394-83E0-8928C3A1622C}" dt="2022-06-30T22:47:03.494" v="16" actId="47"/>
        <pc:sldMkLst>
          <pc:docMk/>
          <pc:sldMk cId="571325305" sldId="644"/>
        </pc:sldMkLst>
      </pc:sldChg>
      <pc:sldChg chg="delSp mod">
        <pc:chgData name="김가영" userId="934df6cb-a4f9-497f-a898-018c3c9b9b1b" providerId="ADAL" clId="{867EC0FD-B620-4394-83E0-8928C3A1622C}" dt="2022-06-30T22:47:56.589" v="17" actId="478"/>
        <pc:sldMkLst>
          <pc:docMk/>
          <pc:sldMk cId="1023877969" sldId="659"/>
        </pc:sldMkLst>
        <pc:spChg chg="del">
          <ac:chgData name="김가영" userId="934df6cb-a4f9-497f-a898-018c3c9b9b1b" providerId="ADAL" clId="{867EC0FD-B620-4394-83E0-8928C3A1622C}" dt="2022-06-30T22:47:56.589" v="17" actId="478"/>
          <ac:spMkLst>
            <pc:docMk/>
            <pc:sldMk cId="1023877969" sldId="659"/>
            <ac:spMk id="4" creationId="{00000000-0000-0000-0000-000000000000}"/>
          </ac:spMkLst>
        </pc:spChg>
      </pc:sldChg>
      <pc:sldChg chg="delSp mod">
        <pc:chgData name="김가영" userId="934df6cb-a4f9-497f-a898-018c3c9b9b1b" providerId="ADAL" clId="{867EC0FD-B620-4394-83E0-8928C3A1622C}" dt="2022-06-30T22:47:59.208" v="18" actId="478"/>
        <pc:sldMkLst>
          <pc:docMk/>
          <pc:sldMk cId="3985159874" sldId="660"/>
        </pc:sldMkLst>
        <pc:spChg chg="del">
          <ac:chgData name="김가영" userId="934df6cb-a4f9-497f-a898-018c3c9b9b1b" providerId="ADAL" clId="{867EC0FD-B620-4394-83E0-8928C3A1622C}" dt="2022-06-30T22:47:59.208" v="18" actId="478"/>
          <ac:spMkLst>
            <pc:docMk/>
            <pc:sldMk cId="3985159874" sldId="660"/>
            <ac:spMk id="4" creationId="{00000000-0000-0000-0000-000000000000}"/>
          </ac:spMkLst>
        </pc:spChg>
      </pc:sldChg>
      <pc:sldChg chg="delSp mod">
        <pc:chgData name="김가영" userId="934df6cb-a4f9-497f-a898-018c3c9b9b1b" providerId="ADAL" clId="{867EC0FD-B620-4394-83E0-8928C3A1622C}" dt="2022-06-30T22:48:35.251" v="19" actId="478"/>
        <pc:sldMkLst>
          <pc:docMk/>
          <pc:sldMk cId="3732367519" sldId="673"/>
        </pc:sldMkLst>
        <pc:spChg chg="del">
          <ac:chgData name="김가영" userId="934df6cb-a4f9-497f-a898-018c3c9b9b1b" providerId="ADAL" clId="{867EC0FD-B620-4394-83E0-8928C3A1622C}" dt="2022-06-30T22:48:35.251" v="19" actId="478"/>
          <ac:spMkLst>
            <pc:docMk/>
            <pc:sldMk cId="3732367519" sldId="673"/>
            <ac:spMk id="5" creationId="{00000000-0000-0000-0000-000000000000}"/>
          </ac:spMkLst>
        </pc:spChg>
      </pc:sldChg>
      <pc:sldChg chg="delSp mod">
        <pc:chgData name="김가영" userId="934df6cb-a4f9-497f-a898-018c3c9b9b1b" providerId="ADAL" clId="{867EC0FD-B620-4394-83E0-8928C3A1622C}" dt="2022-06-30T22:48:38.034" v="20" actId="478"/>
        <pc:sldMkLst>
          <pc:docMk/>
          <pc:sldMk cId="3514050037" sldId="674"/>
        </pc:sldMkLst>
        <pc:spChg chg="del">
          <ac:chgData name="김가영" userId="934df6cb-a4f9-497f-a898-018c3c9b9b1b" providerId="ADAL" clId="{867EC0FD-B620-4394-83E0-8928C3A1622C}" dt="2022-06-30T22:48:38.034" v="20" actId="478"/>
          <ac:spMkLst>
            <pc:docMk/>
            <pc:sldMk cId="3514050037" sldId="674"/>
            <ac:spMk id="5" creationId="{00000000-0000-0000-0000-000000000000}"/>
          </ac:spMkLst>
        </pc:spChg>
      </pc:sldChg>
      <pc:sldChg chg="delSp modSp mod">
        <pc:chgData name="김가영" userId="934df6cb-a4f9-497f-a898-018c3c9b9b1b" providerId="ADAL" clId="{867EC0FD-B620-4394-83E0-8928C3A1622C}" dt="2022-06-30T22:48:51.970" v="23" actId="478"/>
        <pc:sldMkLst>
          <pc:docMk/>
          <pc:sldMk cId="4109709077" sldId="675"/>
        </pc:sldMkLst>
        <pc:spChg chg="del mod">
          <ac:chgData name="김가영" userId="934df6cb-a4f9-497f-a898-018c3c9b9b1b" providerId="ADAL" clId="{867EC0FD-B620-4394-83E0-8928C3A1622C}" dt="2022-06-30T22:48:50.969" v="22" actId="478"/>
          <ac:spMkLst>
            <pc:docMk/>
            <pc:sldMk cId="4109709077" sldId="675"/>
            <ac:spMk id="3" creationId="{00000000-0000-0000-0000-000000000000}"/>
          </ac:spMkLst>
        </pc:spChg>
        <pc:spChg chg="del">
          <ac:chgData name="김가영" userId="934df6cb-a4f9-497f-a898-018c3c9b9b1b" providerId="ADAL" clId="{867EC0FD-B620-4394-83E0-8928C3A1622C}" dt="2022-06-30T22:48:51.970" v="23" actId="478"/>
          <ac:spMkLst>
            <pc:docMk/>
            <pc:sldMk cId="4109709077" sldId="675"/>
            <ac:spMk id="5" creationId="{00000000-0000-0000-0000-000000000000}"/>
          </ac:spMkLst>
        </pc:spChg>
      </pc:sldChg>
      <pc:sldChg chg="delSp mod">
        <pc:chgData name="김가영" userId="934df6cb-a4f9-497f-a898-018c3c9b9b1b" providerId="ADAL" clId="{867EC0FD-B620-4394-83E0-8928C3A1622C}" dt="2022-06-30T22:49:00.134" v="25" actId="478"/>
        <pc:sldMkLst>
          <pc:docMk/>
          <pc:sldMk cId="1270463101" sldId="676"/>
        </pc:sldMkLst>
        <pc:spChg chg="del">
          <ac:chgData name="김가영" userId="934df6cb-a4f9-497f-a898-018c3c9b9b1b" providerId="ADAL" clId="{867EC0FD-B620-4394-83E0-8928C3A1622C}" dt="2022-06-30T22:49:00.134" v="25" actId="478"/>
          <ac:spMkLst>
            <pc:docMk/>
            <pc:sldMk cId="1270463101" sldId="676"/>
            <ac:spMk id="3" creationId="{00000000-0000-0000-0000-000000000000}"/>
          </ac:spMkLst>
        </pc:spChg>
        <pc:spChg chg="del">
          <ac:chgData name="김가영" userId="934df6cb-a4f9-497f-a898-018c3c9b9b1b" providerId="ADAL" clId="{867EC0FD-B620-4394-83E0-8928C3A1622C}" dt="2022-06-30T22:48:56.620" v="24" actId="478"/>
          <ac:spMkLst>
            <pc:docMk/>
            <pc:sldMk cId="1270463101" sldId="676"/>
            <ac:spMk id="4" creationId="{00000000-0000-0000-0000-000000000000}"/>
          </ac:spMkLst>
        </pc:spChg>
      </pc:sldChg>
      <pc:sldChg chg="delSp mod">
        <pc:chgData name="김가영" userId="934df6cb-a4f9-497f-a898-018c3c9b9b1b" providerId="ADAL" clId="{867EC0FD-B620-4394-83E0-8928C3A1622C}" dt="2022-06-30T22:49:03.225" v="26" actId="478"/>
        <pc:sldMkLst>
          <pc:docMk/>
          <pc:sldMk cId="583249732" sldId="677"/>
        </pc:sldMkLst>
        <pc:spChg chg="del">
          <ac:chgData name="김가영" userId="934df6cb-a4f9-497f-a898-018c3c9b9b1b" providerId="ADAL" clId="{867EC0FD-B620-4394-83E0-8928C3A1622C}" dt="2022-06-30T22:49:03.225" v="26" actId="478"/>
          <ac:spMkLst>
            <pc:docMk/>
            <pc:sldMk cId="583249732" sldId="677"/>
            <ac:spMk id="4" creationId="{00000000-0000-0000-0000-000000000000}"/>
          </ac:spMkLst>
        </pc:spChg>
      </pc:sldChg>
      <pc:sldChg chg="delSp mod">
        <pc:chgData name="김가영" userId="934df6cb-a4f9-497f-a898-018c3c9b9b1b" providerId="ADAL" clId="{867EC0FD-B620-4394-83E0-8928C3A1622C}" dt="2022-06-30T22:49:07.660" v="27" actId="478"/>
        <pc:sldMkLst>
          <pc:docMk/>
          <pc:sldMk cId="1088577081" sldId="678"/>
        </pc:sldMkLst>
        <pc:spChg chg="del">
          <ac:chgData name="김가영" userId="934df6cb-a4f9-497f-a898-018c3c9b9b1b" providerId="ADAL" clId="{867EC0FD-B620-4394-83E0-8928C3A1622C}" dt="2022-06-30T22:49:07.660" v="27" actId="478"/>
          <ac:spMkLst>
            <pc:docMk/>
            <pc:sldMk cId="1088577081" sldId="678"/>
            <ac:spMk id="4" creationId="{00000000-0000-0000-0000-000000000000}"/>
          </ac:spMkLst>
        </pc:spChg>
      </pc:sldChg>
      <pc:sldChg chg="delSp mod">
        <pc:chgData name="김가영" userId="934df6cb-a4f9-497f-a898-018c3c9b9b1b" providerId="ADAL" clId="{867EC0FD-B620-4394-83E0-8928C3A1622C}" dt="2022-06-30T22:49:10.977" v="28" actId="478"/>
        <pc:sldMkLst>
          <pc:docMk/>
          <pc:sldMk cId="3151350458" sldId="679"/>
        </pc:sldMkLst>
        <pc:spChg chg="del">
          <ac:chgData name="김가영" userId="934df6cb-a4f9-497f-a898-018c3c9b9b1b" providerId="ADAL" clId="{867EC0FD-B620-4394-83E0-8928C3A1622C}" dt="2022-06-30T22:49:10.977" v="28" actId="478"/>
          <ac:spMkLst>
            <pc:docMk/>
            <pc:sldMk cId="3151350458" sldId="679"/>
            <ac:spMk id="5" creationId="{00000000-0000-0000-0000-000000000000}"/>
          </ac:spMkLst>
        </pc:spChg>
      </pc:sldChg>
      <pc:sldChg chg="modSp mod">
        <pc:chgData name="김가영" userId="934df6cb-a4f9-497f-a898-018c3c9b9b1b" providerId="ADAL" clId="{867EC0FD-B620-4394-83E0-8928C3A1622C}" dt="2022-06-30T23:16:03.456" v="31" actId="1076"/>
        <pc:sldMkLst>
          <pc:docMk/>
          <pc:sldMk cId="1335961329" sldId="680"/>
        </pc:sldMkLst>
        <pc:spChg chg="mod">
          <ac:chgData name="김가영" userId="934df6cb-a4f9-497f-a898-018c3c9b9b1b" providerId="ADAL" clId="{867EC0FD-B620-4394-83E0-8928C3A1622C}" dt="2022-06-30T22:49:24.241" v="30" actId="6549"/>
          <ac:spMkLst>
            <pc:docMk/>
            <pc:sldMk cId="1335961329" sldId="680"/>
            <ac:spMk id="4" creationId="{00000000-0000-0000-0000-000000000000}"/>
          </ac:spMkLst>
        </pc:spChg>
        <pc:spChg chg="mod">
          <ac:chgData name="김가영" userId="934df6cb-a4f9-497f-a898-018c3c9b9b1b" providerId="ADAL" clId="{867EC0FD-B620-4394-83E0-8928C3A1622C}" dt="2022-06-30T23:16:03.456" v="31" actId="1076"/>
          <ac:spMkLst>
            <pc:docMk/>
            <pc:sldMk cId="1335961329" sldId="680"/>
            <ac:spMk id="5" creationId="{00000000-0000-0000-0000-000000000000}"/>
          </ac:spMkLst>
        </pc:spChg>
      </pc:sldChg>
      <pc:sldChg chg="del">
        <pc:chgData name="김가영" userId="934df6cb-a4f9-497f-a898-018c3c9b9b1b" providerId="ADAL" clId="{867EC0FD-B620-4394-83E0-8928C3A1622C}" dt="2022-06-30T23:16:18.977" v="32" actId="47"/>
        <pc:sldMkLst>
          <pc:docMk/>
          <pc:sldMk cId="3045113906" sldId="682"/>
        </pc:sldMkLst>
      </pc:sldChg>
      <pc:sldChg chg="delSp mod">
        <pc:chgData name="김가영" userId="934df6cb-a4f9-497f-a898-018c3c9b9b1b" providerId="ADAL" clId="{867EC0FD-B620-4394-83E0-8928C3A1622C}" dt="2022-06-30T23:16:24.067" v="33" actId="478"/>
        <pc:sldMkLst>
          <pc:docMk/>
          <pc:sldMk cId="1596173312" sldId="684"/>
        </pc:sldMkLst>
        <pc:spChg chg="del">
          <ac:chgData name="김가영" userId="934df6cb-a4f9-497f-a898-018c3c9b9b1b" providerId="ADAL" clId="{867EC0FD-B620-4394-83E0-8928C3A1622C}" dt="2022-06-30T23:16:24.067" v="33" actId="478"/>
          <ac:spMkLst>
            <pc:docMk/>
            <pc:sldMk cId="1596173312" sldId="684"/>
            <ac:spMk id="4" creationId="{00000000-0000-0000-0000-000000000000}"/>
          </ac:spMkLst>
        </pc:spChg>
      </pc:sldChg>
      <pc:sldChg chg="delSp mod">
        <pc:chgData name="김가영" userId="934df6cb-a4f9-497f-a898-018c3c9b9b1b" providerId="ADAL" clId="{867EC0FD-B620-4394-83E0-8928C3A1622C}" dt="2022-06-30T23:16:30.776" v="34" actId="478"/>
        <pc:sldMkLst>
          <pc:docMk/>
          <pc:sldMk cId="235681144" sldId="685"/>
        </pc:sldMkLst>
        <pc:spChg chg="del">
          <ac:chgData name="김가영" userId="934df6cb-a4f9-497f-a898-018c3c9b9b1b" providerId="ADAL" clId="{867EC0FD-B620-4394-83E0-8928C3A1622C}" dt="2022-06-30T23:16:30.776" v="34" actId="478"/>
          <ac:spMkLst>
            <pc:docMk/>
            <pc:sldMk cId="235681144" sldId="685"/>
            <ac:spMk id="4" creationId="{00000000-0000-0000-0000-000000000000}"/>
          </ac:spMkLst>
        </pc:spChg>
      </pc:sldChg>
      <pc:sldChg chg="delSp mod">
        <pc:chgData name="김가영" userId="934df6cb-a4f9-497f-a898-018c3c9b9b1b" providerId="ADAL" clId="{867EC0FD-B620-4394-83E0-8928C3A1622C}" dt="2022-06-30T23:16:40.501" v="35" actId="478"/>
        <pc:sldMkLst>
          <pc:docMk/>
          <pc:sldMk cId="3476693656" sldId="687"/>
        </pc:sldMkLst>
        <pc:spChg chg="del">
          <ac:chgData name="김가영" userId="934df6cb-a4f9-497f-a898-018c3c9b9b1b" providerId="ADAL" clId="{867EC0FD-B620-4394-83E0-8928C3A1622C}" dt="2022-06-30T23:16:40.501" v="35" actId="478"/>
          <ac:spMkLst>
            <pc:docMk/>
            <pc:sldMk cId="3476693656" sldId="687"/>
            <ac:spMk id="5" creationId="{00000000-0000-0000-0000-000000000000}"/>
          </ac:spMkLst>
        </pc:spChg>
      </pc:sldChg>
      <pc:sldChg chg="delSp mod">
        <pc:chgData name="김가영" userId="934df6cb-a4f9-497f-a898-018c3c9b9b1b" providerId="ADAL" clId="{867EC0FD-B620-4394-83E0-8928C3A1622C}" dt="2022-06-30T23:16:44.284" v="36" actId="478"/>
        <pc:sldMkLst>
          <pc:docMk/>
          <pc:sldMk cId="2807401064" sldId="688"/>
        </pc:sldMkLst>
        <pc:spChg chg="del">
          <ac:chgData name="김가영" userId="934df6cb-a4f9-497f-a898-018c3c9b9b1b" providerId="ADAL" clId="{867EC0FD-B620-4394-83E0-8928C3A1622C}" dt="2022-06-30T23:16:44.284" v="36" actId="478"/>
          <ac:spMkLst>
            <pc:docMk/>
            <pc:sldMk cId="2807401064" sldId="688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C00B344-89D0-4632-B866-E1DDD5B5072D}" type="datetimeFigureOut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495CC80-4101-4484-8EAF-264E153F8F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63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10CDBFF-F6C8-4C52-A3AE-A361AB9464C9}" type="datetimeFigureOut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5" rIns="90708" bIns="4535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951"/>
            <a:ext cx="5438775" cy="4466987"/>
          </a:xfrm>
          <a:prstGeom prst="rect">
            <a:avLst/>
          </a:prstGeom>
        </p:spPr>
        <p:txBody>
          <a:bodyPr vert="horz" lIns="90708" tIns="45355" rIns="90708" bIns="45355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9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4EEEE80-C99D-4D57-B42D-35F41F1672D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10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271463" y="1530350"/>
            <a:ext cx="8615362" cy="18367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4000" b="1" dirty="0">
              <a:ea typeface="HY견고딕" pitchFamily="18" charset="-127"/>
            </a:endParaRPr>
          </a:p>
        </p:txBody>
      </p:sp>
      <p:grpSp>
        <p:nvGrpSpPr>
          <p:cNvPr id="5" name="그룹 7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6" name="한쪽 모서리가 둥근 사각형 5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한쪽 모서리가 둥근 사각형 8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90FF2-2386-40B9-A3BF-31C9BDFF0A03}" type="datetime1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13803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55492-7AAA-445F-97A3-8849C40EB583}" type="datetime1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9618A-9E12-4542-9254-1CAF005C51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1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8192A-E67A-49F3-9A24-7ED7A436E839}" type="datetime1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ADDD2-9651-4972-8FDF-A0255ED1CB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9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3498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박희숙\Desktop\캡처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6280" b="89802"/>
          <a:stretch/>
        </p:blipFill>
        <p:spPr bwMode="auto">
          <a:xfrm rot="10800000">
            <a:off x="0" y="4464115"/>
            <a:ext cx="9144000" cy="23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 userDrawn="1"/>
        </p:nvSpPr>
        <p:spPr>
          <a:xfrm>
            <a:off x="0" y="-8316"/>
            <a:ext cx="9144000" cy="2897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466655" y="3311297"/>
            <a:ext cx="7335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/>
              <a:t>절제목</a:t>
            </a:r>
            <a:endParaRPr lang="en-US" altLang="ko-KR" noProof="0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41530" y="3121454"/>
            <a:ext cx="900000" cy="1094347"/>
          </a:xfrm>
          <a:prstGeom prst="rect">
            <a:avLst/>
          </a:prstGeom>
          <a:ln>
            <a:solidFill>
              <a:srgbClr val="8C146D"/>
            </a:solidFill>
          </a:ln>
        </p:spPr>
      </p:pic>
    </p:spTree>
    <p:extLst>
      <p:ext uri="{BB962C8B-B14F-4D97-AF65-F5344CB8AC3E}">
        <p14:creationId xmlns:p14="http://schemas.microsoft.com/office/powerpoint/2010/main" val="3010538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3887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571612"/>
            <a:ext cx="9144000" cy="52863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00B0F0">
                  <a:alpha val="0"/>
                </a:srgbClr>
              </a:gs>
              <a:gs pos="100000">
                <a:srgbClr val="92D050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6" name="그룹 14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8" name="한쪽 모서리가 둥근 사각형 7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직사각형 8"/>
          <p:cNvSpPr/>
          <p:nvPr userDrawn="1"/>
        </p:nvSpPr>
        <p:spPr>
          <a:xfrm>
            <a:off x="420688" y="10255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한쪽 모서리가 둥근 사각형 9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214290"/>
            <a:ext cx="8229600" cy="776309"/>
          </a:xfrm>
        </p:spPr>
        <p:txBody>
          <a:bodyPr>
            <a:normAutofit/>
          </a:bodyPr>
          <a:lstStyle>
            <a:lvl1pPr algn="l">
              <a:defRPr sz="3200" b="1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4932363"/>
          </a:xfrm>
        </p:spPr>
        <p:txBody>
          <a:bodyPr/>
          <a:lstStyle>
            <a:lvl1pPr marL="0" indent="0">
              <a:buSzPct val="100000"/>
              <a:buFont typeface="Wingdings" pitchFamily="2" charset="2"/>
              <a:buChar char=""/>
              <a:defRPr sz="2400" b="1" baseline="0">
                <a:solidFill>
                  <a:srgbClr val="0070C0"/>
                </a:solidFill>
                <a:ea typeface="HY견고딕" pitchFamily="18" charset="-127"/>
              </a:defRPr>
            </a:lvl1pPr>
            <a:lvl2pPr marL="266700" indent="0" algn="l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2000" baseline="0">
                <a:ea typeface="HY견고딕" pitchFamily="18" charset="-127"/>
              </a:defRPr>
            </a:lvl2pPr>
            <a:lvl3pPr marL="533400" indent="0">
              <a:spcBef>
                <a:spcPts val="500"/>
              </a:spcBef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132138" y="6308725"/>
            <a:ext cx="2895600" cy="365125"/>
          </a:xfrm>
        </p:spPr>
        <p:txBody>
          <a:bodyPr/>
          <a:lstStyle>
            <a:lvl1pPr algn="l">
              <a:defRPr sz="1600">
                <a:solidFill>
                  <a:srgbClr val="3E6CA4"/>
                </a:solidFill>
                <a:latin typeface="Aharoni" pitchFamily="2" charset="-79"/>
                <a:cs typeface="Aharoni" pitchFamily="2" charset="-79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193088" y="6273800"/>
            <a:ext cx="866775" cy="431800"/>
          </a:xfr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Ctr="0">
            <a:normAutofit/>
          </a:bodyPr>
          <a:lstStyle>
            <a:lvl1pPr marL="0" algn="ctr" defTabSz="914400" rtl="0" eaLnBrk="1" latinLnBrk="1" hangingPunct="1">
              <a:defRPr lang="ko-KR" altLang="en-US" sz="1400" kern="1200" baseline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>
              <a:defRPr/>
            </a:pPr>
            <a:fld id="{47D5F487-14E6-4DD3-9482-5DA5D877E678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4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5FDEA-8782-4F49-966F-F093F292917D}" type="datetime1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B8660-FAB8-45B2-A3DD-BFC63CB527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6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22AF2-1280-460A-B29F-B99644EB32BB}" type="datetime1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E76D9-545B-4B63-ACE2-8CB6EF7CC0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75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C578D-D22A-4EE6-9B98-B7380FE2AAA0}" type="datetime1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E1A04-4511-469C-A533-0B40980B441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2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6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8" name="한쪽 모서리가 둥근 사각형 7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한쪽 모서리가 둥근 사각형 8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1" name="그림 10" descr="00201_06_11.gif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8193118" y="6273800"/>
            <a:ext cx="866776" cy="432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lvl1pPr marL="0" algn="ctr" defTabSz="914400" rtl="0" eaLnBrk="1" latinLnBrk="1" hangingPunct="1">
              <a:defRPr lang="ko-KR" altLang="en-US" sz="1400" kern="1200" baseline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951B8B9-351F-4884-AC4A-034B23F25DB4}" type="slidenum">
              <a:rPr kumimoji="0" lang="en-US" altLang="ko-KR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419100" y="214290"/>
            <a:ext cx="8229600" cy="776309"/>
          </a:xfrm>
        </p:spPr>
        <p:txBody>
          <a:bodyPr>
            <a:normAutofit/>
          </a:bodyPr>
          <a:lstStyle>
            <a:lvl1pPr algn="l">
              <a:defRPr sz="3200" b="1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2B8BD-53C0-4834-80E7-4C86B060E13D}" type="datetime1">
              <a:rPr lang="ko-KR" altLang="en-US"/>
              <a:pPr>
                <a:defRPr/>
              </a:pPr>
              <a:t>2022-07-01</a:t>
            </a:fld>
            <a:endParaRPr lang="ko-KR" altLang="en-US" dirty="0"/>
          </a:p>
        </p:txBody>
      </p:sp>
      <p:sp>
        <p:nvSpPr>
          <p:cNvPr id="1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AAF7D-946B-4789-8419-3EC16837C95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5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571612"/>
            <a:ext cx="9144000" cy="52863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00B0F0">
                  <a:alpha val="0"/>
                </a:srgbClr>
              </a:gs>
              <a:gs pos="100000">
                <a:srgbClr val="92D050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4" name="그룹 5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5" name="한쪽 모서리가 둥근 사각형 4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6" name="한쪽 모서리가 둥근 사각형 5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pic>
        <p:nvPicPr>
          <p:cNvPr id="7" name="그림 6" descr="00201_06_11.gif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sp>
        <p:nvSpPr>
          <p:cNvPr id="8" name="한쪽 모서리가 둥근 사각형 7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193118" y="6273800"/>
            <a:ext cx="866776" cy="432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lvl1pPr marL="0" algn="ctr" defTabSz="914400" rtl="0" eaLnBrk="1" latinLnBrk="1" hangingPunct="1">
              <a:defRPr lang="ko-KR" altLang="en-US" sz="1400" kern="1200" baseline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34B7B07-BB6D-493B-A0C1-6EA10E21CE96}" type="slidenum">
              <a:rPr kumimoji="0" lang="en-US" altLang="ko-KR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4932363"/>
          </a:xfrm>
        </p:spPr>
        <p:txBody>
          <a:bodyPr/>
          <a:lstStyle>
            <a:lvl1pPr marL="0" indent="0">
              <a:buSzPct val="100000"/>
              <a:buFont typeface="Wingdings" pitchFamily="2" charset="2"/>
              <a:buChar char=""/>
              <a:defRPr sz="2400" b="1" baseline="0">
                <a:solidFill>
                  <a:srgbClr val="0070C0"/>
                </a:solidFill>
                <a:ea typeface="HY견고딕" pitchFamily="18" charset="-127"/>
              </a:defRPr>
            </a:lvl1pPr>
            <a:lvl2pPr marL="266700" indent="0" algn="l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l"/>
              <a:defRPr sz="2000" baseline="0">
                <a:ea typeface="HY견고딕" pitchFamily="18" charset="-127"/>
              </a:defRPr>
            </a:lvl2pPr>
            <a:lvl3pPr marL="533400" indent="0">
              <a:spcBef>
                <a:spcPts val="500"/>
              </a:spcBef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332E6-FA5E-4429-B994-1F28E645D3DE}" type="datetime1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11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6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3C31D-98E5-4DBF-B6AB-CBE33412BA1A}" type="datetime1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8BC9D-3E77-422E-A9F9-0C86DA9F43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38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588BC-EC7E-4915-8B28-E5689CF0F741}" type="datetime1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93888-E028-4FF4-9613-D5419FA9BC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4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DAAF45-E21C-4A2B-BBD1-E165F7FDF34C}" type="datetime1">
              <a:rPr lang="ko-KR" altLang="en-US"/>
              <a:pPr>
                <a:defRPr/>
              </a:pPr>
              <a:t>2022-07-01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F89CFE-2F71-4338-9E3D-5D679A69739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19" r:id="rId3"/>
    <p:sldLayoutId id="2147483920" r:id="rId4"/>
    <p:sldLayoutId id="2147483921" r:id="rId5"/>
    <p:sldLayoutId id="2147483928" r:id="rId6"/>
    <p:sldLayoutId id="2147483929" r:id="rId7"/>
    <p:sldLayoutId id="2147483922" r:id="rId8"/>
    <p:sldLayoutId id="2147483923" r:id="rId9"/>
    <p:sldLayoutId id="2147483924" r:id="rId10"/>
    <p:sldLayoutId id="2147483925" r:id="rId11"/>
    <p:sldLayoutId id="2147483930" r:id="rId12"/>
    <p:sldLayoutId id="2147483931" r:id="rId13"/>
    <p:sldLayoutId id="2147483932" r:id="rId1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.naver.com/viewer/postView.naver?volumeNo=33744064&amp;memberNo=25379965&amp;vType=VERTICA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hyperlink" Target="https://terms.naver.com/entry.nhn?docId=4369008&amp;ref=y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4"/>
          <p:cNvSpPr>
            <a:spLocks noGrp="1"/>
          </p:cNvSpPr>
          <p:nvPr>
            <p:ph type="ctrTitle"/>
          </p:nvPr>
        </p:nvSpPr>
        <p:spPr>
          <a:xfrm>
            <a:off x="755576" y="1700808"/>
            <a:ext cx="7772400" cy="14700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ko-KR" altLang="en-US" b="1" dirty="0">
                <a:solidFill>
                  <a:schemeClr val="bg1"/>
                </a:solidFill>
              </a:rPr>
              <a:t>장 강의 교안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4608907" y="5805264"/>
            <a:ext cx="6400800" cy="119856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김가영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277225" y="6273800"/>
            <a:ext cx="866775" cy="431800"/>
          </a:xfrm>
        </p:spPr>
        <p:txBody>
          <a:bodyPr/>
          <a:lstStyle/>
          <a:p>
            <a:pPr>
              <a:defRPr/>
            </a:pPr>
            <a:fld id="{4317AAD0-4273-41A8-968C-E0595B59F99D}" type="slidenum">
              <a:rPr lang="en-US" altLang="ko-KR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점선 그래프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539776"/>
            <a:ext cx="7927382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dirty="0" err="1"/>
              <a:t>plt.plot</a:t>
            </a:r>
            <a:r>
              <a:rPr lang="en-US" altLang="ko-KR" dirty="0"/>
              <a:t>([15.6, 14.2, 16.3, 18.2, 17.1, 20.2, 22.4], "</a:t>
            </a:r>
            <a:r>
              <a:rPr lang="en-US" altLang="ko-KR" dirty="0" err="1"/>
              <a:t>sm</a:t>
            </a:r>
            <a:r>
              <a:rPr lang="en-US" altLang="ko-KR" dirty="0"/>
              <a:t>")</a:t>
            </a:r>
          </a:p>
          <a:p>
            <a:pPr latinLnBrk="1"/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706428128" descr="EMB00004404b6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838" y="2339265"/>
            <a:ext cx="5530787" cy="414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80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막대 그래프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539776"/>
            <a:ext cx="7927382" cy="120032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dirty="0"/>
              <a:t>X = [ "Mon", "Tue", "Wed", "</a:t>
            </a:r>
            <a:r>
              <a:rPr lang="en-US" altLang="ko-KR" dirty="0" err="1"/>
              <a:t>Thur</a:t>
            </a:r>
            <a:r>
              <a:rPr lang="en-US" altLang="ko-KR" dirty="0"/>
              <a:t>", "Fri",  "Sat", "Sun" ] </a:t>
            </a:r>
          </a:p>
          <a:p>
            <a:pPr latinLnBrk="1"/>
            <a:r>
              <a:rPr lang="en-US" altLang="ko-KR" dirty="0"/>
              <a:t>Y = [15.6, 14.2, 16.3, 18.2, 17.1, 20.2, 22.4]</a:t>
            </a:r>
          </a:p>
          <a:p>
            <a:pPr latinLnBrk="1"/>
            <a:r>
              <a:rPr lang="en-US" altLang="ko-KR" dirty="0" err="1"/>
              <a:t>plt.bar</a:t>
            </a:r>
            <a:r>
              <a:rPr lang="en-US" altLang="ko-KR" dirty="0"/>
              <a:t>(X, Y)</a:t>
            </a:r>
          </a:p>
          <a:p>
            <a:pPr latinLnBrk="1"/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706422368" descr="EMB00004404b67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827" y="2889682"/>
            <a:ext cx="4900474" cy="366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18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)</a:t>
            </a:r>
            <a:r>
              <a:rPr lang="ko-KR" altLang="en-US" dirty="0"/>
              <a:t>는 행렬</a:t>
            </a:r>
            <a:r>
              <a:rPr lang="en-US" altLang="ko-KR" dirty="0"/>
              <a:t>(matrix) </a:t>
            </a:r>
            <a:r>
              <a:rPr lang="ko-KR" altLang="en-US" dirty="0"/>
              <a:t>계산을 위한 </a:t>
            </a:r>
            <a:r>
              <a:rPr lang="ko-KR" altLang="en-US" dirty="0" err="1"/>
              <a:t>파이썬</a:t>
            </a:r>
            <a:r>
              <a:rPr lang="ko-KR" altLang="en-US" dirty="0"/>
              <a:t> 라이브러리 모듈이다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처리 속도가 중요한 인공지능이나 데이터 과학에서는 </a:t>
            </a:r>
            <a:r>
              <a:rPr lang="ko-KR" altLang="en-US" dirty="0" err="1"/>
              <a:t>파이썬의</a:t>
            </a:r>
            <a:r>
              <a:rPr lang="ko-KR" altLang="en-US" dirty="0"/>
              <a:t> 리스트 대신에 </a:t>
            </a:r>
            <a:r>
              <a:rPr lang="ko-KR" altLang="en-US" dirty="0" err="1"/>
              <a:t>넘파이를</a:t>
            </a:r>
            <a:r>
              <a:rPr lang="ko-KR" altLang="en-US" dirty="0"/>
              <a:t> 선호한다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r>
              <a:rPr lang="ko-KR" altLang="en-US" dirty="0"/>
              <a:t>이나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패키지도 모두 </a:t>
            </a:r>
            <a:r>
              <a:rPr lang="ko-KR" altLang="en-US" dirty="0" err="1"/>
              <a:t>넘파이</a:t>
            </a:r>
            <a:r>
              <a:rPr lang="ko-KR" altLang="en-US" dirty="0"/>
              <a:t> 위에서 작동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48" y="3975530"/>
            <a:ext cx="3718635" cy="126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3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리스트</a:t>
            </a:r>
            <a:r>
              <a:rPr lang="en-US" altLang="ko-KR" dirty="0"/>
              <a:t>(list)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넘파이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2312" y="1804987"/>
            <a:ext cx="7934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5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배열의 종류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9975" y="2466975"/>
            <a:ext cx="7239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7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878814"/>
            <a:ext cx="7927382" cy="258532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ko-KR" sz="1600" dirty="0"/>
              <a:t>&gt;&gt;&gt; import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as np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우리가 화씨 온도로 저장된 뉴욕의 기온 데이터를 얻었다고 하자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&gt;&gt;&gt; </a:t>
            </a:r>
            <a:r>
              <a:rPr lang="en-US" altLang="ko-KR" sz="1600" dirty="0" err="1"/>
              <a:t>ftemp</a:t>
            </a:r>
            <a:r>
              <a:rPr lang="en-US" altLang="ko-KR" sz="1600" dirty="0"/>
              <a:t> = [ 63, 73, 80, 86, 84, 78, 66, 54, 45, 63 ]</a:t>
            </a:r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이것을 </a:t>
            </a:r>
            <a:r>
              <a:rPr lang="ko-KR" altLang="en-US" sz="1600" b="1" dirty="0" err="1">
                <a:solidFill>
                  <a:srgbClr val="FF0000"/>
                </a:solidFill>
              </a:rPr>
              <a:t>넘파이로</a:t>
            </a:r>
            <a:r>
              <a:rPr lang="ko-KR" altLang="en-US" sz="1600" b="1" dirty="0">
                <a:solidFill>
                  <a:srgbClr val="FF0000"/>
                </a:solidFill>
              </a:rPr>
              <a:t> 배열로 변환하려면 다음과 같이 </a:t>
            </a:r>
            <a:r>
              <a:rPr lang="ko-KR" altLang="en-US" sz="1600" b="1" dirty="0" err="1">
                <a:solidFill>
                  <a:srgbClr val="FF0000"/>
                </a:solidFill>
              </a:rPr>
              <a:t>넘파이</a:t>
            </a:r>
            <a:r>
              <a:rPr lang="ko-KR" altLang="en-US" sz="1600" b="1" dirty="0">
                <a:solidFill>
                  <a:srgbClr val="FF0000"/>
                </a:solidFill>
              </a:rPr>
              <a:t> 모듈의 </a:t>
            </a:r>
            <a:r>
              <a:rPr lang="en-US" altLang="ko-KR" sz="1600" b="1" dirty="0">
                <a:solidFill>
                  <a:srgbClr val="FF0000"/>
                </a:solidFill>
              </a:rPr>
              <a:t>array() </a:t>
            </a:r>
            <a:r>
              <a:rPr lang="ko-KR" altLang="en-US" sz="1600" b="1" dirty="0">
                <a:solidFill>
                  <a:srgbClr val="FF0000"/>
                </a:solidFill>
              </a:rPr>
              <a:t>함수를 호출</a:t>
            </a:r>
            <a:r>
              <a:rPr lang="ko-KR" altLang="en-US" sz="1600" dirty="0"/>
              <a:t>한다</a:t>
            </a:r>
            <a:r>
              <a:rPr lang="en-US" altLang="ko-KR" sz="1600" dirty="0"/>
              <a:t>.  </a:t>
            </a:r>
          </a:p>
          <a:p>
            <a:r>
              <a:rPr lang="en-US" altLang="ko-KR" sz="1600" dirty="0"/>
              <a:t>&gt;&gt;&gt; F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ftemp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&gt;&gt;&gt; F</a:t>
            </a:r>
          </a:p>
          <a:p>
            <a:r>
              <a:rPr lang="en-US" altLang="ko-KR" sz="1600" dirty="0"/>
              <a:t>array([63, 73, 80, 86, 84, 78, 66, 54, 45, 63])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87" y="4756489"/>
            <a:ext cx="49720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06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화씨온도를</a:t>
            </a:r>
            <a:r>
              <a:rPr lang="ko-KR" altLang="en-US" dirty="0"/>
              <a:t> </a:t>
            </a:r>
            <a:r>
              <a:rPr lang="ko-KR" altLang="en-US" dirty="0" err="1"/>
              <a:t>섭씨온도로</a:t>
            </a:r>
            <a:r>
              <a:rPr lang="ko-KR" altLang="en-US" dirty="0"/>
              <a:t> 바꾸고 싶으면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878814"/>
            <a:ext cx="7927382" cy="233910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ko-KR" sz="1600" dirty="0"/>
              <a:t>&gt;&gt;&gt; (F-32)*5/9			# </a:t>
            </a:r>
            <a:r>
              <a:rPr lang="ko-KR" altLang="en-US" sz="1600" dirty="0"/>
              <a:t>배열의 모든 요소에 이 연산이 적용된다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array([17.22222222, 22.77777778, 26.66666667, 30.        , 28.88888889,</a:t>
            </a:r>
          </a:p>
          <a:p>
            <a:r>
              <a:rPr lang="en-US" altLang="ko-KR" sz="1600" dirty="0"/>
              <a:t>       25.55555556, 18.88888889, 12.22222222,  7.22222222, 17.22222222])</a:t>
            </a:r>
          </a:p>
          <a:p>
            <a:endParaRPr lang="en-US" altLang="ko-KR" sz="1600" dirty="0"/>
          </a:p>
          <a:p>
            <a:pPr latinLnBrk="1"/>
            <a:r>
              <a:rPr lang="en-US" altLang="ko-KR" sz="1600" dirty="0"/>
              <a:t>&gt;&gt;&gt; import </a:t>
            </a:r>
            <a:r>
              <a:rPr lang="en-US" altLang="ko-KR" sz="1600" dirty="0" err="1"/>
              <a:t>matplotlib.pyplot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plt</a:t>
            </a:r>
            <a:endParaRPr lang="en-US" altLang="ko-KR" sz="1600" dirty="0"/>
          </a:p>
          <a:p>
            <a:pPr latinLnBrk="1"/>
            <a:r>
              <a:rPr lang="en-US" altLang="ko-KR" sz="1600" dirty="0"/>
              <a:t>&gt;&gt;&gt; </a:t>
            </a:r>
            <a:r>
              <a:rPr lang="en-US" altLang="ko-KR" sz="1600" dirty="0" err="1"/>
              <a:t>plt.plot</a:t>
            </a:r>
            <a:r>
              <a:rPr lang="en-US" altLang="ko-KR" sz="1600" dirty="0"/>
              <a:t>(F)</a:t>
            </a:r>
          </a:p>
          <a:p>
            <a:pPr latinLnBrk="1"/>
            <a:r>
              <a:rPr lang="en-US" altLang="ko-KR" sz="1600" dirty="0"/>
              <a:t>&gt;&gt;&gt; </a:t>
            </a: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706398032" descr="EMB00004404b6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0"/>
          <a:stretch>
            <a:fillRect/>
          </a:stretch>
        </p:blipFill>
        <p:spPr bwMode="auto">
          <a:xfrm>
            <a:off x="4582645" y="3805561"/>
            <a:ext cx="4183403" cy="28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설명선 2 5"/>
          <p:cNvSpPr/>
          <p:nvPr/>
        </p:nvSpPr>
        <p:spPr>
          <a:xfrm>
            <a:off x="3195961" y="1387135"/>
            <a:ext cx="1926454" cy="363245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브로드캐스팅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820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간 연산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878814"/>
            <a:ext cx="7927382" cy="14773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ko-KR" dirty="0"/>
              <a:t>&gt;&gt;&gt; A = </a:t>
            </a:r>
            <a:r>
              <a:rPr lang="en-US" altLang="ko-KR" dirty="0" err="1"/>
              <a:t>np.array</a:t>
            </a:r>
            <a:r>
              <a:rPr lang="en-US" altLang="ko-KR" dirty="0"/>
              <a:t>([1, 2, 3, 4])</a:t>
            </a:r>
          </a:p>
          <a:p>
            <a:r>
              <a:rPr lang="en-US" altLang="ko-KR" dirty="0"/>
              <a:t>&gt;&gt;&gt; B = </a:t>
            </a:r>
            <a:r>
              <a:rPr lang="en-US" altLang="ko-KR" dirty="0" err="1"/>
              <a:t>np.array</a:t>
            </a:r>
            <a:r>
              <a:rPr lang="en-US" altLang="ko-KR" dirty="0"/>
              <a:t>([5, 6, 7, 8])</a:t>
            </a:r>
          </a:p>
          <a:p>
            <a:r>
              <a:rPr lang="en-US" altLang="ko-KR" dirty="0"/>
              <a:t>&gt;&gt;&gt; result = A + B		# </a:t>
            </a:r>
            <a:r>
              <a:rPr lang="ko-KR" altLang="en-US" dirty="0" err="1"/>
              <a:t>넘파이</a:t>
            </a:r>
            <a:r>
              <a:rPr lang="ko-KR" altLang="en-US" dirty="0"/>
              <a:t> 배열에 </a:t>
            </a:r>
            <a:r>
              <a:rPr lang="en-US" altLang="ko-KR" dirty="0"/>
              <a:t>+ </a:t>
            </a:r>
            <a:r>
              <a:rPr lang="ko-KR" altLang="en-US" dirty="0"/>
              <a:t>연산이 적용된다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&gt;&gt;&gt; result</a:t>
            </a:r>
          </a:p>
          <a:p>
            <a:r>
              <a:rPr lang="en-US" altLang="ko-KR" dirty="0"/>
              <a:t>array([ 6,  8, 10, 12])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58" y="3840794"/>
            <a:ext cx="68103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52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모든 연산자 가능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878814"/>
            <a:ext cx="7927382" cy="92333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b="1" dirty="0"/>
              <a:t>&gt;&gt;&gt;</a:t>
            </a:r>
            <a:r>
              <a:rPr lang="en-US" altLang="ko-KR" dirty="0"/>
              <a:t> a = </a:t>
            </a:r>
            <a:r>
              <a:rPr lang="en-US" altLang="ko-KR" dirty="0" err="1"/>
              <a:t>np.array</a:t>
            </a:r>
            <a:r>
              <a:rPr lang="en-US" altLang="ko-KR" dirty="0"/>
              <a:t>([0, 9, 21, 3])</a:t>
            </a:r>
          </a:p>
          <a:p>
            <a:pPr latinLnBrk="1"/>
            <a:r>
              <a:rPr lang="en-US" altLang="ko-KR" b="1" dirty="0"/>
              <a:t>&gt;&gt;&gt;</a:t>
            </a:r>
            <a:r>
              <a:rPr lang="en-US" altLang="ko-KR" dirty="0"/>
              <a:t> a &lt; 10</a:t>
            </a:r>
          </a:p>
          <a:p>
            <a:pPr latinLnBrk="1"/>
            <a:r>
              <a:rPr lang="en-US" altLang="ko-KR" dirty="0"/>
              <a:t>array([ </a:t>
            </a:r>
            <a:r>
              <a:rPr lang="en-US" altLang="ko-KR" b="1" dirty="0"/>
              <a:t>True</a:t>
            </a:r>
            <a:r>
              <a:rPr lang="en-US" altLang="ko-KR" dirty="0"/>
              <a:t>, </a:t>
            </a:r>
            <a:r>
              <a:rPr lang="en-US" altLang="ko-KR" b="1" dirty="0"/>
              <a:t>True</a:t>
            </a:r>
            <a:r>
              <a:rPr lang="en-US" altLang="ko-KR" dirty="0"/>
              <a:t>, </a:t>
            </a:r>
            <a:r>
              <a:rPr lang="en-US" altLang="ko-KR" b="1" dirty="0"/>
              <a:t>False</a:t>
            </a:r>
            <a:r>
              <a:rPr lang="en-US" altLang="ko-KR" dirty="0"/>
              <a:t>, </a:t>
            </a:r>
            <a:r>
              <a:rPr lang="en-US" altLang="ko-KR" b="1" dirty="0"/>
              <a:t>True</a:t>
            </a:r>
            <a:r>
              <a:rPr lang="en-US" altLang="ko-KR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9224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798915"/>
            <a:ext cx="7927382" cy="230832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dirty="0"/>
              <a:t>&gt;&gt;&gt; b = </a:t>
            </a:r>
            <a:r>
              <a:rPr lang="en-US" altLang="ko-KR" dirty="0" err="1"/>
              <a:t>np.array</a:t>
            </a:r>
            <a:r>
              <a:rPr lang="en-US" altLang="ko-KR" dirty="0"/>
              <a:t>([[1, 2, 3], [4, 5, 6], [7, 8, 9]])</a:t>
            </a:r>
          </a:p>
          <a:p>
            <a:pPr latinLnBrk="1"/>
            <a:r>
              <a:rPr lang="en-US" altLang="ko-KR" dirty="0"/>
              <a:t>&gt;&gt;&gt; b</a:t>
            </a:r>
          </a:p>
          <a:p>
            <a:pPr latinLnBrk="1"/>
            <a:r>
              <a:rPr lang="en-US" altLang="ko-KR" dirty="0"/>
              <a:t>array([[1, 2, 3],</a:t>
            </a:r>
          </a:p>
          <a:p>
            <a:pPr latinLnBrk="1"/>
            <a:r>
              <a:rPr lang="en-US" altLang="ko-KR" dirty="0"/>
              <a:t>       [4, 5, 6],</a:t>
            </a:r>
          </a:p>
          <a:p>
            <a:pPr latinLnBrk="1"/>
            <a:r>
              <a:rPr lang="en-US" altLang="ko-KR" dirty="0"/>
              <a:t>       [7, 8, 9]])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b="1" dirty="0"/>
              <a:t>&gt;&gt;&gt;</a:t>
            </a:r>
            <a:r>
              <a:rPr lang="en-US" altLang="ko-KR" dirty="0"/>
              <a:t> b[0][2]</a:t>
            </a:r>
          </a:p>
          <a:p>
            <a:pPr latinLnBrk="1"/>
            <a:r>
              <a:rPr lang="en-US" altLang="ko-KR" dirty="0"/>
              <a:t>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348" y="4262021"/>
            <a:ext cx="2457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C00EC-8EA9-029E-7E8B-141065EC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JUPYTER NOTEBOOK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19EE1-7207-9D1D-095A-9AE124381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https://post.naver.com/viewer/postView.naver?volumeNo=33744064&amp;memberNo=25379965&amp;vType=VERTICAL</a:t>
            </a:r>
            <a:endParaRPr lang="en-US" altLang="ko-KR" dirty="0"/>
          </a:p>
          <a:p>
            <a:r>
              <a:rPr lang="ko-KR" altLang="en-US" dirty="0"/>
              <a:t>위의 링크를 쫓아가서 </a:t>
            </a:r>
            <a:r>
              <a:rPr lang="en-US" altLang="ko-KR" dirty="0"/>
              <a:t>Anaconda</a:t>
            </a:r>
            <a:r>
              <a:rPr lang="ko-KR" altLang="en-US" dirty="0"/>
              <a:t>를 설치하고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을 </a:t>
            </a:r>
            <a:r>
              <a:rPr lang="ko-KR" altLang="en-US" dirty="0" err="1"/>
              <a:t>실행하시오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09932-91E9-0DE2-A220-B9DF3080E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D5F487-14E6-4DD3-9482-5DA5D877E678}" type="slidenum">
              <a:rPr lang="en-US" altLang="ko-KR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12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BMI </a:t>
            </a:r>
            <a:r>
              <a:rPr lang="ko-KR" altLang="en-US" dirty="0"/>
              <a:t>계산하기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병원에서는 실험 대상자들의 </a:t>
            </a:r>
            <a:r>
              <a:rPr lang="ko-KR" altLang="en-US" dirty="0" err="1"/>
              <a:t>체질량</a:t>
            </a:r>
            <a:r>
              <a:rPr lang="ko-KR" altLang="en-US" dirty="0"/>
              <a:t> 지수</a:t>
            </a:r>
            <a:r>
              <a:rPr lang="en-US" altLang="ko-KR" dirty="0"/>
              <a:t>(BMI: Body Mass Index)</a:t>
            </a:r>
            <a:r>
              <a:rPr lang="ko-KR" altLang="en-US" dirty="0"/>
              <a:t>를 계산하고 싶다고 하자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666" y="2429229"/>
            <a:ext cx="7927382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dirty="0"/>
              <a:t>heights = [ 1.83, 1.76, 1.69, 1. 86, 1.77, 1.73 ]</a:t>
            </a:r>
          </a:p>
          <a:p>
            <a:pPr latinLnBrk="1"/>
            <a:r>
              <a:rPr lang="en-US" altLang="ko-KR" dirty="0"/>
              <a:t>weights = [ 86,    74,    59,   95,    80,   68  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674" y="3535671"/>
            <a:ext cx="2667000" cy="1171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A8E7C-1252-A097-A794-15D782A48F32}"/>
              </a:ext>
            </a:extLst>
          </p:cNvPr>
          <p:cNvSpPr txBox="1"/>
          <p:nvPr/>
        </p:nvSpPr>
        <p:spPr>
          <a:xfrm>
            <a:off x="612648" y="5280440"/>
            <a:ext cx="7927382" cy="646331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ko-KR" dirty="0"/>
              <a:t>[25.68007405 23.88946281 20.65754 27.45982194 25.53544639 22.72043837]</a:t>
            </a:r>
          </a:p>
        </p:txBody>
      </p:sp>
    </p:spTree>
    <p:extLst>
      <p:ext uri="{BB962C8B-B14F-4D97-AF65-F5344CB8AC3E}">
        <p14:creationId xmlns:p14="http://schemas.microsoft.com/office/powerpoint/2010/main" val="1571684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en-US" altLang="ko-KR" dirty="0"/>
              <a:t> </a:t>
            </a:r>
            <a:r>
              <a:rPr lang="ko-KR" altLang="en-US" dirty="0"/>
              <a:t>데이터 생성 함수</a:t>
            </a:r>
            <a:r>
              <a:rPr lang="en-US" altLang="ko-KR" dirty="0"/>
              <a:t>: </a:t>
            </a:r>
            <a:r>
              <a:rPr lang="en-US" altLang="ko-KR" dirty="0" err="1"/>
              <a:t>arange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연속되는 정수를 가지는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쉽게 만들 수 있다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600200"/>
            <a:ext cx="7927382" cy="203132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dirty="0"/>
              <a:t>&gt;&gt;&gt; A = </a:t>
            </a:r>
            <a:r>
              <a:rPr lang="en-US" altLang="ko-KR" dirty="0" err="1"/>
              <a:t>np.arange</a:t>
            </a:r>
            <a:r>
              <a:rPr lang="en-US" altLang="ko-KR" dirty="0"/>
              <a:t>(1, 10, 2)</a:t>
            </a:r>
          </a:p>
          <a:p>
            <a:pPr latinLnBrk="1"/>
            <a:r>
              <a:rPr lang="en-US" altLang="ko-KR" dirty="0"/>
              <a:t>&gt;&gt;&gt; A</a:t>
            </a:r>
          </a:p>
          <a:p>
            <a:pPr latinLnBrk="1"/>
            <a:r>
              <a:rPr lang="en-US" altLang="ko-KR" dirty="0"/>
              <a:t>array([1, 3, 5, 7, 9])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&gt;&gt;&gt; 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pPr latinLnBrk="1"/>
            <a:r>
              <a:rPr lang="en-US" altLang="ko-KR" dirty="0"/>
              <a:t>&gt;&gt;&gt; </a:t>
            </a:r>
            <a:r>
              <a:rPr lang="en-US" altLang="ko-KR" dirty="0" err="1"/>
              <a:t>plt.plot</a:t>
            </a:r>
            <a:r>
              <a:rPr lang="en-US" altLang="ko-KR" dirty="0"/>
              <a:t>(A)</a:t>
            </a:r>
          </a:p>
          <a:p>
            <a:pPr latinLnBrk="1"/>
            <a:r>
              <a:rPr lang="en-US" altLang="ko-KR" dirty="0"/>
              <a:t>&gt;&gt;&gt; </a:t>
            </a:r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706374848" descr="EMB00004404b68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76419"/>
            <a:ext cx="4054403" cy="303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4451876"/>
            <a:ext cx="3477966" cy="10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0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en-US" altLang="ko-KR" dirty="0"/>
              <a:t> </a:t>
            </a:r>
            <a:r>
              <a:rPr lang="ko-KR" altLang="en-US" dirty="0"/>
              <a:t>데이터 생성 함수</a:t>
            </a:r>
            <a:r>
              <a:rPr lang="en-US" altLang="ko-KR" dirty="0"/>
              <a:t>: </a:t>
            </a:r>
            <a:r>
              <a:rPr lang="en-US" altLang="ko-KR" dirty="0" err="1"/>
              <a:t>linspace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990599"/>
            <a:ext cx="8229600" cy="4932363"/>
          </a:xfrm>
        </p:spPr>
        <p:txBody>
          <a:bodyPr/>
          <a:lstStyle/>
          <a:p>
            <a:r>
              <a:rPr lang="ko-KR" altLang="en-US" sz="1800" dirty="0"/>
              <a:t>시작 값부터 종료 값 까지 균일한 간격으로 값들을 생성하여 배열로 반환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8309" y="1412776"/>
            <a:ext cx="7927382" cy="258532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sz="1600" dirty="0"/>
              <a:t>&gt;&gt;&gt; A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(0, 10, 100)</a:t>
            </a:r>
          </a:p>
          <a:p>
            <a:pPr latinLnBrk="1"/>
            <a:r>
              <a:rPr lang="en-US" altLang="ko-KR" sz="1600" dirty="0"/>
              <a:t>&gt;&gt;&gt; A</a:t>
            </a:r>
          </a:p>
          <a:p>
            <a:pPr latinLnBrk="1"/>
            <a:r>
              <a:rPr lang="en-US" altLang="ko-KR" sz="1600" dirty="0"/>
              <a:t>array([ 0.        ,  0.1010101 ,  0.2020202 ,  0.3030303 ,  0.4040404 ,</a:t>
            </a:r>
          </a:p>
          <a:p>
            <a:pPr latinLnBrk="1"/>
            <a:r>
              <a:rPr lang="en-US" altLang="ko-KR" sz="1600" dirty="0"/>
              <a:t>        ...</a:t>
            </a:r>
          </a:p>
          <a:p>
            <a:pPr latinLnBrk="1"/>
            <a:r>
              <a:rPr lang="en-US" altLang="ko-KR" sz="1600" dirty="0"/>
              <a:t>        9.09090909,  9.19191919,  9.29292929,  9.39393939,  9.49494949,</a:t>
            </a:r>
          </a:p>
          <a:p>
            <a:pPr latinLnBrk="1"/>
            <a:r>
              <a:rPr lang="en-US" altLang="ko-KR" sz="1600" dirty="0"/>
              <a:t>        9.5959596 ,  9.6969697 ,  9.7979798 ,  9.8989899 , 10.        ])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en-US" altLang="ko-KR" sz="1600" dirty="0"/>
              <a:t>&gt;&gt;&gt; import </a:t>
            </a:r>
            <a:r>
              <a:rPr lang="en-US" altLang="ko-KR" sz="1600" dirty="0" err="1"/>
              <a:t>matplotlib.pyplot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plt</a:t>
            </a:r>
            <a:endParaRPr lang="en-US" altLang="ko-KR" sz="1600" dirty="0"/>
          </a:p>
          <a:p>
            <a:pPr latinLnBrk="1"/>
            <a:r>
              <a:rPr lang="en-US" altLang="ko-KR" sz="1600" dirty="0"/>
              <a:t>&gt;&gt;&gt; </a:t>
            </a:r>
            <a:r>
              <a:rPr lang="en-US" altLang="ko-KR" sz="1600" dirty="0" err="1"/>
              <a:t>plt.plot</a:t>
            </a:r>
            <a:r>
              <a:rPr lang="en-US" altLang="ko-KR" sz="1600" dirty="0"/>
              <a:t>(A)</a:t>
            </a:r>
          </a:p>
          <a:p>
            <a:pPr latinLnBrk="1"/>
            <a:r>
              <a:rPr lang="en-US" altLang="ko-KR" sz="1600" dirty="0"/>
              <a:t>&gt;&gt;&gt; </a:t>
            </a: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706347704" descr="EMB00004404b6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58" y="3750708"/>
            <a:ext cx="3922411" cy="272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8" y="4826764"/>
            <a:ext cx="4089959" cy="113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50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균일 분포 </a:t>
            </a:r>
            <a:r>
              <a:rPr lang="ko-KR" altLang="en-US" dirty="0" err="1"/>
              <a:t>난수</a:t>
            </a:r>
            <a:r>
              <a:rPr lang="ko-KR" altLang="en-US" dirty="0"/>
              <a:t>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600200"/>
            <a:ext cx="7927382" cy="424731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b="1" dirty="0"/>
              <a:t>&gt;&gt;&gt; </a:t>
            </a:r>
            <a:r>
              <a:rPr lang="en-US" altLang="ko-KR" b="1" dirty="0" err="1"/>
              <a:t>np.random.seed</a:t>
            </a:r>
            <a:r>
              <a:rPr lang="en-US" altLang="ko-KR" b="1" dirty="0"/>
              <a:t>(100)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# </a:t>
            </a:r>
            <a:r>
              <a:rPr lang="ko-KR" altLang="en-US" dirty="0" err="1"/>
              <a:t>시드가</a:t>
            </a:r>
            <a:r>
              <a:rPr lang="ko-KR" altLang="en-US" dirty="0"/>
              <a:t> 설정되면 다음과 같은 문장을 수행하여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난수를</a:t>
            </a:r>
            <a:r>
              <a:rPr lang="ko-KR" altLang="en-US" dirty="0"/>
              <a:t> 얻을 수 있다</a:t>
            </a:r>
            <a:r>
              <a:rPr lang="en-US" altLang="ko-KR" dirty="0"/>
              <a:t>. </a:t>
            </a:r>
            <a:r>
              <a:rPr lang="ko-KR" altLang="en-US" dirty="0" err="1"/>
              <a:t>난수는</a:t>
            </a:r>
            <a:r>
              <a:rPr lang="ko-KR" altLang="en-US" dirty="0"/>
              <a:t> </a:t>
            </a:r>
            <a:r>
              <a:rPr lang="en-US" altLang="ko-KR" dirty="0"/>
              <a:t>0.0</a:t>
            </a:r>
            <a:r>
              <a:rPr lang="ko-KR" altLang="en-US" dirty="0"/>
              <a:t>에서 </a:t>
            </a:r>
            <a:r>
              <a:rPr lang="en-US" altLang="ko-KR" dirty="0"/>
              <a:t>1.0 </a:t>
            </a:r>
            <a:r>
              <a:rPr lang="ko-KR" altLang="en-US" dirty="0"/>
              <a:t>사이의 값으로 생성된다</a:t>
            </a:r>
            <a:r>
              <a:rPr lang="en-US" altLang="ko-KR" dirty="0"/>
              <a:t>. </a:t>
            </a:r>
          </a:p>
          <a:p>
            <a:pPr latinLnBrk="1"/>
            <a:r>
              <a:rPr lang="en-US" altLang="ko-KR" b="1" dirty="0"/>
              <a:t>&gt;&gt;&gt; </a:t>
            </a:r>
            <a:r>
              <a:rPr lang="en-US" altLang="ko-KR" b="1" dirty="0" err="1"/>
              <a:t>np.random.rand</a:t>
            </a:r>
            <a:r>
              <a:rPr lang="en-US" altLang="ko-KR" b="1" dirty="0"/>
              <a:t>(5)</a:t>
            </a:r>
          </a:p>
          <a:p>
            <a:pPr latinLnBrk="1"/>
            <a:r>
              <a:rPr lang="en-US" altLang="ko-KR" dirty="0"/>
              <a:t>array([0.54340494, 0.27836939, 0.42451759, 0.84477613, 0.00471886])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b="1" dirty="0"/>
              <a:t>&gt;&gt;&gt; </a:t>
            </a:r>
            <a:r>
              <a:rPr lang="en-US" altLang="ko-KR" b="1" dirty="0" err="1"/>
              <a:t>np.random.rand</a:t>
            </a:r>
            <a:r>
              <a:rPr lang="en-US" altLang="ko-KR" b="1" dirty="0"/>
              <a:t>(5, 3) </a:t>
            </a:r>
            <a:r>
              <a:rPr lang="en-US" altLang="ko-KR" b="1" dirty="0">
                <a:solidFill>
                  <a:srgbClr val="00B050"/>
                </a:solidFill>
              </a:rPr>
              <a:t>#2</a:t>
            </a:r>
            <a:r>
              <a:rPr lang="ko-KR" altLang="en-US" b="1" dirty="0">
                <a:solidFill>
                  <a:srgbClr val="00B050"/>
                </a:solidFill>
              </a:rPr>
              <a:t>차원 배열 </a:t>
            </a:r>
            <a:r>
              <a:rPr lang="en-US" altLang="ko-KR" b="1" dirty="0">
                <a:solidFill>
                  <a:srgbClr val="00B050"/>
                </a:solidFill>
              </a:rPr>
              <a:t>5</a:t>
            </a:r>
            <a:r>
              <a:rPr lang="ko-KR" altLang="en-US" b="1" dirty="0">
                <a:solidFill>
                  <a:srgbClr val="00B050"/>
                </a:solidFill>
              </a:rPr>
              <a:t>행 </a:t>
            </a:r>
            <a:r>
              <a:rPr lang="en-US" altLang="ko-KR" b="1" dirty="0">
                <a:solidFill>
                  <a:srgbClr val="00B050"/>
                </a:solidFill>
              </a:rPr>
              <a:t>3</a:t>
            </a:r>
            <a:r>
              <a:rPr lang="ko-KR" altLang="en-US" b="1" dirty="0">
                <a:solidFill>
                  <a:srgbClr val="00B050"/>
                </a:solidFill>
              </a:rPr>
              <a:t>열</a:t>
            </a:r>
            <a:endParaRPr lang="en-US" altLang="ko-KR" b="1" dirty="0">
              <a:solidFill>
                <a:srgbClr val="00B050"/>
              </a:solidFill>
            </a:endParaRPr>
          </a:p>
          <a:p>
            <a:pPr latinLnBrk="1"/>
            <a:r>
              <a:rPr lang="en-US" altLang="ko-KR" dirty="0"/>
              <a:t>array([[0.12156912, 0.67074908, 0.82585276],</a:t>
            </a:r>
          </a:p>
          <a:p>
            <a:pPr latinLnBrk="1"/>
            <a:r>
              <a:rPr lang="en-US" altLang="ko-KR" dirty="0"/>
              <a:t>[0.13670659, 0.57509333, 0.89132195],</a:t>
            </a:r>
          </a:p>
          <a:p>
            <a:pPr latinLnBrk="1"/>
            <a:r>
              <a:rPr lang="en-US" altLang="ko-KR" dirty="0"/>
              <a:t>[0.20920212, 0.18532822, 0.10837689],</a:t>
            </a:r>
          </a:p>
          <a:p>
            <a:pPr latinLnBrk="1"/>
            <a:r>
              <a:rPr lang="en-US" altLang="ko-KR" dirty="0"/>
              <a:t>[0.21969749, 0.97862378, 0.81168315],</a:t>
            </a:r>
          </a:p>
          <a:p>
            <a:pPr latinLnBrk="1"/>
            <a:r>
              <a:rPr lang="en-US" altLang="ko-KR" dirty="0"/>
              <a:t>[0.17194101, 0.81622475, 0.27407375]])</a:t>
            </a:r>
          </a:p>
          <a:p>
            <a:pPr latinLnBrk="1"/>
            <a:endParaRPr lang="en-US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63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정규</a:t>
            </a:r>
            <a:r>
              <a:rPr lang="en-US" altLang="ko-KR" dirty="0"/>
              <a:t> </a:t>
            </a:r>
            <a:r>
              <a:rPr lang="ko-KR" altLang="en-US" dirty="0"/>
              <a:t>분포 </a:t>
            </a:r>
            <a:r>
              <a:rPr lang="ko-KR" altLang="en-US" dirty="0" err="1"/>
              <a:t>난수</a:t>
            </a:r>
            <a:r>
              <a:rPr lang="ko-KR" altLang="en-US" dirty="0"/>
              <a:t>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600200"/>
            <a:ext cx="7927382" cy="403187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sz="1600" dirty="0"/>
              <a:t>&gt;&gt;&gt;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(5)</a:t>
            </a:r>
          </a:p>
          <a:p>
            <a:pPr latinLnBrk="1"/>
            <a:r>
              <a:rPr lang="en-US" altLang="ko-KR" sz="1600" dirty="0"/>
              <a:t>array([ 0.78148842, -0.65438103,  0.04117247, -0.20191691, -0.87081315])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en-US" altLang="ko-KR" sz="1600" dirty="0"/>
              <a:t># </a:t>
            </a:r>
            <a:r>
              <a:rPr lang="ko-KR" altLang="en-US" sz="1600" dirty="0" err="1"/>
              <a:t>난수로</a:t>
            </a:r>
            <a:r>
              <a:rPr lang="ko-KR" altLang="en-US" sz="1600" dirty="0"/>
              <a:t> 채워진 </a:t>
            </a:r>
            <a:r>
              <a:rPr lang="en-US" altLang="ko-KR" sz="1600" dirty="0"/>
              <a:t>5×4 </a:t>
            </a:r>
            <a:r>
              <a:rPr lang="ko-KR" altLang="en-US" sz="1600" dirty="0"/>
              <a:t>크기의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배열을 생성하려면 다음과 같이 적어준다</a:t>
            </a:r>
            <a:r>
              <a:rPr lang="en-US" altLang="ko-KR" sz="1600" dirty="0"/>
              <a:t>. </a:t>
            </a:r>
          </a:p>
          <a:p>
            <a:pPr latinLnBrk="1"/>
            <a:r>
              <a:rPr lang="en-US" altLang="ko-KR" sz="1600" dirty="0"/>
              <a:t>&gt;&gt;&gt;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(5, 4)</a:t>
            </a:r>
          </a:p>
          <a:p>
            <a:pPr latinLnBrk="1"/>
            <a:r>
              <a:rPr lang="en-US" altLang="ko-KR" sz="1600" dirty="0"/>
              <a:t>array([[ 0.22893207, -0.40803994, -0.10392514,  1.56717879],</a:t>
            </a:r>
          </a:p>
          <a:p>
            <a:pPr latinLnBrk="1"/>
            <a:r>
              <a:rPr lang="en-US" altLang="ko-KR" sz="1600" dirty="0"/>
              <a:t>       [ 0.49702472,  1.15587233,  1.83861168,  1.53572662],</a:t>
            </a:r>
          </a:p>
          <a:p>
            <a:pPr latinLnBrk="1"/>
            <a:r>
              <a:rPr lang="en-US" altLang="ko-KR" sz="1600" dirty="0"/>
              <a:t>       [ 0.25499773, -0.84415725, -0.98294346, -0.30609783],</a:t>
            </a:r>
          </a:p>
          <a:p>
            <a:pPr latinLnBrk="1"/>
            <a:r>
              <a:rPr lang="en-US" altLang="ko-KR" sz="1600" dirty="0"/>
              <a:t>       [ 0.83850061, -1.69084816,  1.15117366, -1.02933685],</a:t>
            </a:r>
          </a:p>
          <a:p>
            <a:pPr latinLnBrk="1"/>
            <a:r>
              <a:rPr lang="en-US" altLang="ko-KR" sz="1600" dirty="0"/>
              <a:t>       [-0.51099219, -2.36027053,  0.10359513,  1.73881773]])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en-US" altLang="ko-KR" sz="1600" dirty="0"/>
              <a:t># </a:t>
            </a:r>
            <a:r>
              <a:rPr lang="ko-KR" altLang="en-US" sz="1600" dirty="0"/>
              <a:t>위의 정규 분포는 평균값이 </a:t>
            </a:r>
            <a:r>
              <a:rPr lang="en-US" altLang="ko-KR" sz="1600" dirty="0"/>
              <a:t>0</a:t>
            </a:r>
            <a:r>
              <a:rPr lang="ko-KR" altLang="en-US" sz="1600" dirty="0"/>
              <a:t>이고 표준편차가 </a:t>
            </a:r>
            <a:r>
              <a:rPr lang="en-US" altLang="ko-KR" sz="1600" dirty="0"/>
              <a:t>1.0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  <a:r>
              <a:rPr lang="ko-KR" altLang="en-US" sz="1600" dirty="0"/>
              <a:t>만약 평균값과 표준편차를 다르게 하려면 다음과 같이 하면 된다</a:t>
            </a:r>
            <a:r>
              <a:rPr lang="en-US" altLang="ko-KR" sz="1600" dirty="0"/>
              <a:t>. </a:t>
            </a:r>
          </a:p>
          <a:p>
            <a:pPr latinLnBrk="1"/>
            <a:r>
              <a:rPr lang="en-US" altLang="ko-KR" sz="1600" dirty="0"/>
              <a:t>&gt;&gt;&gt; m, sigma = 10, 2</a:t>
            </a:r>
          </a:p>
          <a:p>
            <a:pPr latinLnBrk="1"/>
            <a:r>
              <a:rPr lang="en-US" altLang="ko-KR" sz="1600" dirty="0"/>
              <a:t>&gt;&gt;&gt; m + sigma*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(5)</a:t>
            </a:r>
          </a:p>
          <a:p>
            <a:pPr latinLnBrk="1"/>
            <a:r>
              <a:rPr lang="en-US" altLang="ko-KR" sz="1600" dirty="0"/>
              <a:t>array([ 8.56778091, 10.84543531,  9.77559704,  9.09052469,  9.48651379])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89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정규</a:t>
            </a:r>
            <a:r>
              <a:rPr lang="en-US" altLang="ko-KR" dirty="0"/>
              <a:t> </a:t>
            </a:r>
            <a:r>
              <a:rPr lang="ko-KR" altLang="en-US" dirty="0"/>
              <a:t>분포 </a:t>
            </a:r>
            <a:r>
              <a:rPr lang="ko-KR" altLang="en-US" dirty="0" err="1"/>
              <a:t>난수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2648" y="1600200"/>
            <a:ext cx="7927382" cy="8309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sz="1600" dirty="0"/>
              <a:t>&gt;&gt;&gt; mu, sigma = 0, 0.1 	# </a:t>
            </a:r>
            <a:r>
              <a:rPr lang="ko-KR" altLang="en-US" sz="1600" dirty="0"/>
              <a:t>평균과 표준 편차</a:t>
            </a:r>
          </a:p>
          <a:p>
            <a:pPr latinLnBrk="1"/>
            <a:r>
              <a:rPr lang="en-US" altLang="ko-KR" sz="1600" dirty="0"/>
              <a:t>&gt;&gt;&gt; </a:t>
            </a:r>
            <a:r>
              <a:rPr lang="en-US" altLang="ko-KR" sz="1600" dirty="0" err="1"/>
              <a:t>np.random.normal</a:t>
            </a:r>
            <a:r>
              <a:rPr lang="en-US" altLang="ko-KR" sz="1600" dirty="0"/>
              <a:t>(mu, sigma, 5)</a:t>
            </a:r>
          </a:p>
          <a:p>
            <a:pPr latinLnBrk="1"/>
            <a:r>
              <a:rPr lang="en-US" altLang="ko-KR" sz="1600" dirty="0"/>
              <a:t>array([ 0.15040638,  0.06857496, -0.01460342, -0.01868375, -0.1467971 ])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44" y="2741613"/>
            <a:ext cx="60579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82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잡음이 들어간 직선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우리는 앞에서 </a:t>
            </a:r>
            <a:r>
              <a:rPr lang="en-US" altLang="ko-KR" dirty="0" err="1"/>
              <a:t>linespace</a:t>
            </a:r>
            <a:r>
              <a:rPr lang="en-US" altLang="ko-KR" dirty="0"/>
              <a:t>() </a:t>
            </a:r>
            <a:r>
              <a:rPr lang="ko-KR" altLang="en-US" dirty="0"/>
              <a:t>함수를 이용하여 직선을 그려보았다</a:t>
            </a:r>
            <a:r>
              <a:rPr lang="en-US" altLang="ko-KR" dirty="0"/>
              <a:t>. </a:t>
            </a:r>
            <a:r>
              <a:rPr lang="ko-KR" altLang="en-US" dirty="0"/>
              <a:t>이번에는 직선 데이터에 약간의 정규 분포 잡음을 추가해보자</a:t>
            </a:r>
            <a:r>
              <a:rPr lang="en-US" altLang="ko-KR" dirty="0"/>
              <a:t>. </a:t>
            </a:r>
            <a:r>
              <a:rPr lang="ko-KR" altLang="en-US" dirty="0"/>
              <a:t>즉 다음과 같이 잡음이 추가된 직선을 그려보자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22529" name="_x706385864" descr="EMB00004404b6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09" y="2632229"/>
            <a:ext cx="5299969" cy="396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784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Sol: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1600200"/>
            <a:ext cx="7927382" cy="280076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sz="1600" dirty="0"/>
              <a:t>import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as np</a:t>
            </a:r>
          </a:p>
          <a:p>
            <a:pPr latinLnBrk="1"/>
            <a:r>
              <a:rPr lang="en-US" altLang="ko-KR" sz="1600" dirty="0"/>
              <a:t>import </a:t>
            </a:r>
            <a:r>
              <a:rPr lang="en-US" altLang="ko-KR" sz="1600" dirty="0" err="1"/>
              <a:t>matplotlib.pyplot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plt</a:t>
            </a:r>
            <a:endParaRPr lang="en-US" altLang="ko-KR" sz="1600" dirty="0"/>
          </a:p>
          <a:p>
            <a:pPr latinLnBrk="1"/>
            <a:endParaRPr lang="en-US" altLang="ko-KR" sz="1600" dirty="0"/>
          </a:p>
          <a:p>
            <a:pPr latinLnBrk="1"/>
            <a:r>
              <a:rPr lang="en-US" altLang="ko-KR" sz="1600" dirty="0"/>
              <a:t>pure =                                      	# 1</a:t>
            </a:r>
            <a:r>
              <a:rPr lang="ko-KR" altLang="en-US" sz="1600" dirty="0"/>
              <a:t>부터 </a:t>
            </a:r>
            <a:r>
              <a:rPr lang="en-US" altLang="ko-KR" sz="1600" dirty="0"/>
              <a:t>10</a:t>
            </a:r>
            <a:r>
              <a:rPr lang="ko-KR" altLang="en-US" sz="1600" dirty="0"/>
              <a:t>까지 </a:t>
            </a:r>
            <a:r>
              <a:rPr lang="en-US" altLang="ko-KR" sz="1600" dirty="0"/>
              <a:t>100</a:t>
            </a:r>
            <a:r>
              <a:rPr lang="ko-KR" altLang="en-US" sz="1600" dirty="0"/>
              <a:t>개의 데이터 생성</a:t>
            </a:r>
          </a:p>
          <a:p>
            <a:pPr latinLnBrk="1"/>
            <a:r>
              <a:rPr lang="en-US" altLang="ko-KR" sz="1600" dirty="0"/>
              <a:t>noise =                                    	# </a:t>
            </a:r>
            <a:r>
              <a:rPr lang="ko-KR" altLang="en-US" sz="1600" dirty="0"/>
              <a:t>평균이 </a:t>
            </a:r>
            <a:r>
              <a:rPr lang="en-US" altLang="ko-KR" sz="1600" dirty="0"/>
              <a:t>0</a:t>
            </a:r>
            <a:r>
              <a:rPr lang="ko-KR" altLang="en-US" sz="1600" dirty="0"/>
              <a:t>이고 표준편차가 </a:t>
            </a:r>
            <a:r>
              <a:rPr lang="en-US" altLang="ko-KR" sz="1600" dirty="0"/>
              <a:t>1</a:t>
            </a:r>
            <a:r>
              <a:rPr lang="ko-KR" altLang="en-US" sz="1600" dirty="0"/>
              <a:t>인 </a:t>
            </a:r>
            <a:r>
              <a:rPr lang="en-US" altLang="ko-KR" sz="1600" dirty="0"/>
              <a:t>100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난수</a:t>
            </a:r>
            <a:r>
              <a:rPr lang="ko-KR" altLang="en-US" sz="1600" dirty="0"/>
              <a:t> 생성</a:t>
            </a:r>
          </a:p>
          <a:p>
            <a:pPr latinLnBrk="1"/>
            <a:endParaRPr lang="ko-KR" altLang="en-US" sz="1600" dirty="0"/>
          </a:p>
          <a:p>
            <a:pPr latinLnBrk="1"/>
            <a:r>
              <a:rPr lang="en-US" altLang="ko-KR" sz="1600" dirty="0"/>
              <a:t># </a:t>
            </a:r>
            <a:r>
              <a:rPr lang="ko-KR" altLang="en-US" sz="1600" dirty="0" err="1"/>
              <a:t>넘파이</a:t>
            </a:r>
            <a:r>
              <a:rPr lang="ko-KR" altLang="en-US" sz="1600" dirty="0"/>
              <a:t> 배열 간 덧셈 연산</a:t>
            </a:r>
            <a:r>
              <a:rPr lang="en-US" altLang="ko-KR" sz="1600" dirty="0"/>
              <a:t>, </a:t>
            </a:r>
            <a:r>
              <a:rPr lang="ko-KR" altLang="en-US" sz="1600" dirty="0"/>
              <a:t>요소별로 덧셈이 수행된다</a:t>
            </a:r>
            <a:r>
              <a:rPr lang="en-US" altLang="ko-KR" sz="1600" dirty="0"/>
              <a:t>. </a:t>
            </a:r>
          </a:p>
          <a:p>
            <a:pPr latinLnBrk="1"/>
            <a:r>
              <a:rPr lang="en-US" altLang="ko-KR" sz="1600" dirty="0"/>
              <a:t>signal =  			</a:t>
            </a:r>
          </a:p>
          <a:p>
            <a:pPr latinLnBrk="1"/>
            <a:endParaRPr lang="en-US" altLang="ko-KR" sz="1600" dirty="0"/>
          </a:p>
          <a:p>
            <a:pPr latinLnBrk="1"/>
            <a:r>
              <a:rPr lang="en-US" altLang="ko-KR" sz="1600" dirty="0"/>
              <a:t># </a:t>
            </a:r>
            <a:r>
              <a:rPr lang="ko-KR" altLang="en-US" sz="1600" dirty="0"/>
              <a:t>선 그래프를 그린다</a:t>
            </a:r>
            <a:r>
              <a:rPr lang="en-US" altLang="ko-KR" sz="1600" dirty="0"/>
              <a:t>.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14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행이나 열 단위로 계산 가능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59789" y="2703018"/>
            <a:ext cx="4105275" cy="3000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2648" y="1561665"/>
            <a:ext cx="7927382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dirty="0"/>
              <a:t>&gt;&gt;&gt; </a:t>
            </a:r>
            <a:r>
              <a:rPr lang="en-US" altLang="ko-KR" dirty="0" err="1"/>
              <a:t>scores.mean</a:t>
            </a:r>
            <a:r>
              <a:rPr lang="en-US" altLang="ko-KR" dirty="0"/>
              <a:t>(axis=0)</a:t>
            </a:r>
          </a:p>
          <a:p>
            <a:pPr latinLnBrk="1"/>
            <a:r>
              <a:rPr lang="en-US" altLang="ko-KR" dirty="0"/>
              <a:t>array([92.  , 80.5 , 78.75])</a:t>
            </a:r>
          </a:p>
        </p:txBody>
      </p:sp>
    </p:spTree>
    <p:extLst>
      <p:ext uri="{BB962C8B-B14F-4D97-AF65-F5344CB8AC3E}">
        <p14:creationId xmlns:p14="http://schemas.microsoft.com/office/powerpoint/2010/main" val="1236091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히스토그램</a:t>
            </a:r>
            <a:r>
              <a:rPr lang="en-US" altLang="ko-KR" dirty="0"/>
              <a:t>:</a:t>
            </a:r>
            <a:r>
              <a:rPr lang="ko-KR" altLang="en-US" dirty="0"/>
              <a:t>수치데이터의 빈도를 그래픽으로 표현 한 것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561665"/>
            <a:ext cx="7927382" cy="286232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atinLnBrk="1"/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pPr latinLnBrk="1"/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numbers = </a:t>
            </a:r>
            <a:r>
              <a:rPr lang="en-US" altLang="ko-KR" dirty="0" err="1"/>
              <a:t>np.random.normal</a:t>
            </a:r>
            <a:r>
              <a:rPr lang="en-US" altLang="ko-KR" dirty="0"/>
              <a:t>(size=10000) </a:t>
            </a:r>
            <a:r>
              <a:rPr lang="en-US" altLang="ko-KR" dirty="0">
                <a:highlight>
                  <a:srgbClr val="FFFF00"/>
                </a:highlight>
              </a:rPr>
              <a:t>#</a:t>
            </a:r>
            <a:r>
              <a:rPr lang="ko-KR" altLang="en-US" dirty="0">
                <a:highlight>
                  <a:srgbClr val="FFFF00"/>
                </a:highlight>
              </a:rPr>
              <a:t>각 </a:t>
            </a:r>
            <a:r>
              <a:rPr lang="ko-KR" altLang="en-US" dirty="0" err="1">
                <a:highlight>
                  <a:srgbClr val="FFFF00"/>
                </a:highlight>
              </a:rPr>
              <a:t>구간편로</a:t>
            </a:r>
            <a:r>
              <a:rPr lang="ko-KR" altLang="en-US" dirty="0">
                <a:highlight>
                  <a:srgbClr val="FFFF00"/>
                </a:highlight>
              </a:rPr>
              <a:t> 몇 개씩의 난수가 들어있는지를 계산하여 히스토그램을 자동으로 그림</a:t>
            </a:r>
            <a:endParaRPr lang="en-US" altLang="ko-KR" dirty="0">
              <a:highlight>
                <a:srgbClr val="FFFF00"/>
              </a:highlight>
            </a:endParaRPr>
          </a:p>
          <a:p>
            <a:pPr latinLnBrk="1"/>
            <a:endParaRPr lang="en-US" altLang="ko-KR" dirty="0">
              <a:highlight>
                <a:srgbClr val="FFFF00"/>
              </a:highlight>
            </a:endParaRPr>
          </a:p>
          <a:p>
            <a:pPr latinLnBrk="1"/>
            <a:r>
              <a:rPr lang="en-US" altLang="ko-KR" dirty="0" err="1"/>
              <a:t>plt.hist</a:t>
            </a:r>
            <a:r>
              <a:rPr lang="en-US" altLang="ko-KR" dirty="0"/>
              <a:t>(numbers)</a:t>
            </a:r>
          </a:p>
          <a:p>
            <a:pPr latinLnBrk="1"/>
            <a:r>
              <a:rPr lang="en-US" altLang="ko-KR" dirty="0" err="1"/>
              <a:t>plt.xlabel</a:t>
            </a:r>
            <a:r>
              <a:rPr lang="en-US" altLang="ko-KR" dirty="0"/>
              <a:t>("value")</a:t>
            </a:r>
          </a:p>
          <a:p>
            <a:pPr latinLnBrk="1"/>
            <a:r>
              <a:rPr lang="en-US" altLang="ko-KR" dirty="0" err="1"/>
              <a:t>plt.ylabel</a:t>
            </a:r>
            <a:r>
              <a:rPr lang="en-US" altLang="ko-KR" dirty="0"/>
              <a:t>("</a:t>
            </a:r>
            <a:r>
              <a:rPr lang="en-US" altLang="ko-KR" dirty="0" err="1"/>
              <a:t>freq</a:t>
            </a:r>
            <a:r>
              <a:rPr lang="en-US" altLang="ko-KR" dirty="0"/>
              <a:t>")</a:t>
            </a:r>
          </a:p>
          <a:p>
            <a:pPr latinLnBrk="1"/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</p:txBody>
      </p:sp>
      <p:pic>
        <p:nvPicPr>
          <p:cNvPr id="23553" name="_x706436120" descr="EMB00004404b6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04" y="3369074"/>
            <a:ext cx="4243526" cy="317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9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MatPlot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err="1"/>
              <a:t>MatPlot</a:t>
            </a:r>
            <a:r>
              <a:rPr lang="ko-KR" altLang="en-US" sz="2000" dirty="0"/>
              <a:t>은 </a:t>
            </a:r>
            <a:r>
              <a:rPr lang="en-US" altLang="ko-KR" sz="2000" dirty="0" err="1"/>
              <a:t>GNUplot</a:t>
            </a:r>
            <a:r>
              <a:rPr lang="ko-KR" altLang="en-US" sz="2000" dirty="0"/>
              <a:t>처럼 그래프를 그리는 라이브러리이다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MatPlot</a:t>
            </a:r>
            <a:r>
              <a:rPr lang="ko-KR" altLang="en-US" sz="2000" dirty="0"/>
              <a:t>이 </a:t>
            </a:r>
            <a:r>
              <a:rPr lang="en-US" altLang="ko-KR" sz="2000" dirty="0"/>
              <a:t>MATLAB</a:t>
            </a:r>
            <a:r>
              <a:rPr lang="ko-KR" altLang="en-US" sz="2000" dirty="0"/>
              <a:t>을 대신할 수 있다는 점도 장점이다</a:t>
            </a:r>
            <a:r>
              <a:rPr lang="en-US" altLang="ko-KR" sz="2000" dirty="0"/>
              <a:t>. MATLAB</a:t>
            </a:r>
            <a:r>
              <a:rPr lang="ko-KR" altLang="en-US" sz="2000" dirty="0"/>
              <a:t>이 비싸고 상업용 제품인 반면에 </a:t>
            </a:r>
            <a:r>
              <a:rPr lang="en-US" altLang="ko-KR" sz="2000" dirty="0" err="1"/>
              <a:t>MatPlot</a:t>
            </a:r>
            <a:r>
              <a:rPr lang="ko-KR" altLang="en-US" sz="2000" dirty="0"/>
              <a:t>은 무료이고 오픈 소스이다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1026" name="Picture 2" descr="Matplotlib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4908721" cy="391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73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Lab: MSE</a:t>
            </a:r>
            <a:r>
              <a:rPr lang="ko-KR" altLang="en-US" dirty="0"/>
              <a:t> 오차 계산하기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회귀 문제나 분류 문제에서 실제 출력과 우리가 원하는 출력 간의 오차를 계산하기 위하여 </a:t>
            </a:r>
            <a:r>
              <a:rPr lang="en-US" altLang="ko-KR" dirty="0"/>
              <a:t>MSE</a:t>
            </a:r>
            <a:r>
              <a:rPr lang="ko-KR" altLang="en-US" dirty="0"/>
              <a:t>를 많이 계산한다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91" y="2658492"/>
            <a:ext cx="3295650" cy="99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1D9779-ACF8-7AAC-7004-D612ECC63029}"/>
              </a:ext>
            </a:extLst>
          </p:cNvPr>
          <p:cNvSpPr txBox="1"/>
          <p:nvPr/>
        </p:nvSpPr>
        <p:spPr>
          <a:xfrm>
            <a:off x="1979712" y="4005064"/>
            <a:ext cx="45854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import </a:t>
            </a:r>
            <a:r>
              <a:rPr lang="en-US" altLang="ko-KR" sz="1800" dirty="0" err="1"/>
              <a:t>numpy</a:t>
            </a:r>
            <a:r>
              <a:rPr lang="en-US" altLang="ko-KR" sz="1800" dirty="0"/>
              <a:t> as np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ypred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np.array</a:t>
            </a:r>
            <a:r>
              <a:rPr lang="en-US" altLang="ko-KR" sz="1800" dirty="0"/>
              <a:t>([1, 0, 0, 0, 0])</a:t>
            </a:r>
          </a:p>
          <a:p>
            <a:pPr marL="0" indent="0">
              <a:buNone/>
            </a:pPr>
            <a:r>
              <a:rPr lang="en-US" altLang="ko-KR" sz="1800" dirty="0"/>
              <a:t>y = </a:t>
            </a:r>
            <a:r>
              <a:rPr lang="en-US" altLang="ko-KR" sz="1800" dirty="0" err="1"/>
              <a:t>np.array</a:t>
            </a:r>
            <a:r>
              <a:rPr lang="en-US" altLang="ko-KR" sz="1800" dirty="0"/>
              <a:t>([0, 1, 0, 0, 0])</a:t>
            </a:r>
          </a:p>
        </p:txBody>
      </p:sp>
    </p:spTree>
    <p:extLst>
      <p:ext uri="{BB962C8B-B14F-4D97-AF65-F5344CB8AC3E}">
        <p14:creationId xmlns:p14="http://schemas.microsoft.com/office/powerpoint/2010/main" val="1125944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293670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800" dirty="0"/>
              <a:t>&gt;&gt;&gt; grades = </a:t>
            </a:r>
            <a:r>
              <a:rPr lang="en-US" altLang="ko-KR" sz="1800" dirty="0" err="1"/>
              <a:t>np.array</a:t>
            </a:r>
            <a:r>
              <a:rPr lang="en-US" altLang="ko-KR" sz="1800" dirty="0"/>
              <a:t>([ 88, 72, 93, 94])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8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800" dirty="0"/>
              <a:t>&gt;&gt;&gt; grades[1:3]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800" dirty="0"/>
              <a:t>array([72, 93])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8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800" dirty="0"/>
              <a:t># </a:t>
            </a:r>
            <a:r>
              <a:rPr lang="ko-KR" altLang="en-US" sz="1800" dirty="0"/>
              <a:t>다음과 같이 시작 인덱스나 종료 인덱스는 생략이 가능하다</a:t>
            </a:r>
            <a:r>
              <a:rPr lang="en-US" altLang="ko-KR" sz="1800" dirty="0"/>
              <a:t>.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800" dirty="0"/>
              <a:t>&gt;&gt;&gt; grades[:2]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800" dirty="0"/>
              <a:t>array([88, 72])</a:t>
            </a:r>
          </a:p>
        </p:txBody>
      </p:sp>
    </p:spTree>
    <p:extLst>
      <p:ext uri="{BB962C8B-B14F-4D97-AF65-F5344CB8AC3E}">
        <p14:creationId xmlns:p14="http://schemas.microsoft.com/office/powerpoint/2010/main" val="3710636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논리적인 인덱싱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33624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ages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([18, 19, 25, 30, 28])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# ages</a:t>
            </a:r>
            <a:r>
              <a:rPr lang="ko-KR" altLang="en-US" sz="1600" dirty="0"/>
              <a:t>에서 </a:t>
            </a:r>
            <a:r>
              <a:rPr lang="en-US" altLang="ko-KR" sz="1600" dirty="0"/>
              <a:t>20</a:t>
            </a:r>
            <a:r>
              <a:rPr lang="ko-KR" altLang="en-US" sz="1600" dirty="0"/>
              <a:t>살 이상인 사람만 고르려고 하면 다음과 같은 조건식을 써준다</a:t>
            </a:r>
            <a:r>
              <a:rPr lang="en-US" altLang="ko-KR" sz="1600" dirty="0"/>
              <a:t>.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y = ages &gt; 20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y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array([False, False,  True,  True,  True])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논리적인 인덱싱</a:t>
            </a: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ages[ ages &gt; 20 ]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array([25, 30, 28])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09" y="4062264"/>
            <a:ext cx="5210639" cy="22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58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배열의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134652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a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([[1, 2, 3], [4, 5, 6], [7, 8, 9]])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&gt;&gt;&gt;?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array([[2, 3],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  [5, 6]])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84" y="3663712"/>
            <a:ext cx="65436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24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배열의 논리적인 인덱싱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26904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a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([[1, 2, 3], [4, 5, 6], [7, 8, 9]])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 </a:t>
            </a: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</a:rPr>
              <a:t>보다 크면 참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아니면 거짓을 </a:t>
            </a:r>
            <a:r>
              <a:rPr lang="ko-KR" altLang="en-US" sz="1600" b="1" dirty="0" err="1">
                <a:solidFill>
                  <a:srgbClr val="FF0000"/>
                </a:solidFill>
              </a:rPr>
              <a:t>표현하시오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array([[False, False, False],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  [False, False,  True],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  [ True,  True,  True]])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</a:rPr>
              <a:t>보다 큰 수를 </a:t>
            </a:r>
            <a:r>
              <a:rPr lang="ko-KR" altLang="en-US" sz="1600" b="1" dirty="0" err="1">
                <a:solidFill>
                  <a:srgbClr val="FF0000"/>
                </a:solidFill>
              </a:rPr>
              <a:t>나열하시오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array([6, 7, 8, 9])</a:t>
            </a:r>
          </a:p>
        </p:txBody>
      </p:sp>
    </p:spTree>
    <p:extLst>
      <p:ext uri="{BB962C8B-B14F-4D97-AF65-F5344CB8AC3E}">
        <p14:creationId xmlns:p14="http://schemas.microsoft.com/office/powerpoint/2010/main" val="1410823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Lab: </a:t>
            </a:r>
            <a:r>
              <a:rPr lang="ko-KR" altLang="en-US" dirty="0"/>
              <a:t>직원들의 월급 인상하기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현재 직원들의 월급이 </a:t>
            </a:r>
            <a:r>
              <a:rPr lang="en-US" altLang="ko-KR" dirty="0"/>
              <a:t>[220, 250, 230]</a:t>
            </a:r>
            <a:r>
              <a:rPr lang="ko-KR" altLang="en-US" dirty="0"/>
              <a:t>이라고 하자</a:t>
            </a:r>
            <a:r>
              <a:rPr lang="en-US" altLang="ko-KR" dirty="0"/>
              <a:t>. </a:t>
            </a:r>
            <a:r>
              <a:rPr lang="ko-KR" altLang="en-US" dirty="0"/>
              <a:t>사장님이 월급을 </a:t>
            </a:r>
            <a:r>
              <a:rPr lang="en-US" altLang="ko-KR" dirty="0"/>
              <a:t>100</a:t>
            </a:r>
            <a:r>
              <a:rPr lang="ko-KR" altLang="en-US" dirty="0"/>
              <a:t>만원씩 올려주기로 하셨다</a:t>
            </a:r>
            <a:r>
              <a:rPr lang="en-US" altLang="ko-KR" dirty="0"/>
              <a:t>. </a:t>
            </a:r>
            <a:r>
              <a:rPr lang="ko-KR" altLang="en-US" dirty="0" err="1"/>
              <a:t>넘파이를</a:t>
            </a:r>
            <a:r>
              <a:rPr lang="ko-KR" altLang="en-US" dirty="0"/>
              <a:t> 이용하여 계산해보자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612648" y="2905217"/>
            <a:ext cx="8153400" cy="16825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import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as np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salary = 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salary = 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salary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array([320, 350, 330])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01" y="4213878"/>
            <a:ext cx="2311661" cy="22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95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Lab: </a:t>
            </a:r>
            <a:r>
              <a:rPr lang="ko-KR" altLang="en-US" dirty="0"/>
              <a:t>직원들의 월급 인상하기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이것을 들은 다른 사장님은 모든 직원들의 월급을 </a:t>
            </a:r>
            <a:r>
              <a:rPr lang="en-US" altLang="ko-KR" dirty="0"/>
              <a:t>2</a:t>
            </a:r>
            <a:r>
              <a:rPr lang="ko-KR" altLang="en-US" dirty="0"/>
              <a:t>배 올려주기로 하셨다</a:t>
            </a:r>
            <a:r>
              <a:rPr lang="en-US" altLang="ko-KR" dirty="0"/>
              <a:t>. </a:t>
            </a:r>
            <a:r>
              <a:rPr lang="ko-KR" altLang="en-US" dirty="0"/>
              <a:t>어떻게 하면 될까</a:t>
            </a:r>
            <a:r>
              <a:rPr lang="en-US" altLang="ko-KR" dirty="0"/>
              <a:t>? </a:t>
            </a:r>
            <a:r>
              <a:rPr lang="ko-KR" altLang="en-US" dirty="0"/>
              <a:t>월급이 </a:t>
            </a:r>
            <a:r>
              <a:rPr lang="en-US" altLang="ko-KR" dirty="0"/>
              <a:t>450</a:t>
            </a:r>
            <a:r>
              <a:rPr lang="ko-KR" altLang="en-US" dirty="0"/>
              <a:t>만원 초과이면 </a:t>
            </a:r>
            <a:r>
              <a:rPr lang="en-US" altLang="ko-KR" dirty="0"/>
              <a:t>true, </a:t>
            </a:r>
            <a:r>
              <a:rPr lang="ko-KR" altLang="en-US" dirty="0"/>
              <a:t>아니면 </a:t>
            </a:r>
            <a:r>
              <a:rPr lang="en-US" altLang="ko-KR" dirty="0"/>
              <a:t>false</a:t>
            </a:r>
            <a:r>
              <a:rPr lang="ko-KR" altLang="en-US" dirty="0"/>
              <a:t>로 </a:t>
            </a:r>
            <a:r>
              <a:rPr lang="ko-KR" altLang="en-US" dirty="0" err="1"/>
              <a:t>표현하시오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612648" y="2905217"/>
            <a:ext cx="8153400" cy="235449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salary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([220, 250, 230])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>
                <a:solidFill>
                  <a:srgbClr val="FF0000"/>
                </a:solidFill>
              </a:rPr>
              <a:t>salary = 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salary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array([440, 500, 460])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array([False,  True,  True])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01" y="4213878"/>
            <a:ext cx="2311661" cy="22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17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그래프</a:t>
            </a:r>
            <a:r>
              <a:rPr lang="en-US" altLang="ko-KR" dirty="0"/>
              <a:t> </a:t>
            </a:r>
            <a:r>
              <a:rPr lang="ko-KR" altLang="en-US" dirty="0"/>
              <a:t>그리기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ko-KR" dirty="0" err="1"/>
                  <a:t>Arange</a:t>
                </a:r>
                <a:r>
                  <a:rPr lang="en-US" altLang="ko-KR" dirty="0"/>
                  <a:t>()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x</a:t>
                </a:r>
                <a:r>
                  <a:rPr lang="ko-KR" altLang="en-US" dirty="0" err="1"/>
                  <a:t>축값을</a:t>
                </a:r>
                <a:r>
                  <a:rPr lang="ko-KR" altLang="en-US" dirty="0"/>
                  <a:t> 생성하고 </a:t>
                </a:r>
                <a:r>
                  <a:rPr lang="en-US" altLang="ko-KR" dirty="0"/>
                  <a:t>f(x) = 1(</a:t>
                </a:r>
                <a:r>
                  <a:rPr lang="en-US" altLang="ko-KR" dirty="0" err="1"/>
                  <a:t>np.ones</a:t>
                </a:r>
                <a:r>
                  <a:rPr lang="en-US" altLang="ko-KR" dirty="0"/>
                  <a:t>), f(x) = x,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의 그래프를 함께 그려보자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111" t="-1236" r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2" name="_x706362248" descr="EMB00004404b6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65" y="2374776"/>
            <a:ext cx="5255581" cy="393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266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전치 행렬 계산하기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</a:t>
            </a:r>
            <a:r>
              <a:rPr lang="en-US" altLang="ko-KR" dirty="0"/>
              <a:t>transpose()</a:t>
            </a:r>
            <a:r>
              <a:rPr lang="ko-KR" altLang="en-US" dirty="0"/>
              <a:t>를 호출해도 되고</a:t>
            </a:r>
            <a:r>
              <a:rPr lang="en-US" altLang="ko-KR" dirty="0"/>
              <a:t>, </a:t>
            </a:r>
            <a:r>
              <a:rPr lang="ko-KR" altLang="en-US" dirty="0"/>
              <a:t>아니면 속성 </a:t>
            </a:r>
            <a:r>
              <a:rPr lang="en-US" altLang="ko-KR" dirty="0"/>
              <a:t>T</a:t>
            </a:r>
            <a:r>
              <a:rPr lang="ko-KR" altLang="en-US" dirty="0"/>
              <a:t>를 참조하면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9" y="1972137"/>
            <a:ext cx="2971800" cy="1333500"/>
          </a:xfrm>
          <a:prstGeom prst="rect">
            <a:avLst/>
          </a:prstGeom>
        </p:spPr>
      </p:pic>
      <p:sp>
        <p:nvSpPr>
          <p:cNvPr id="5" name="내용 개체 틀 3"/>
          <p:cNvSpPr txBox="1">
            <a:spLocks/>
          </p:cNvSpPr>
          <p:nvPr/>
        </p:nvSpPr>
        <p:spPr>
          <a:xfrm>
            <a:off x="728057" y="3450530"/>
            <a:ext cx="8153400" cy="302647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x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([[1, 2, 3], [4, 5, 6], [7, 8, 9]])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x.transpose</a:t>
            </a:r>
            <a:r>
              <a:rPr lang="en-US" altLang="ko-KR" sz="1600" dirty="0"/>
              <a:t>()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array([[1, 4, 7],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  [2, 5, 8],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  [3, 6, 9]])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x.T</a:t>
            </a:r>
            <a:r>
              <a:rPr lang="en-US" altLang="ko-KR" sz="1600" dirty="0"/>
              <a:t>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array([[1, 4, 7],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  [2, 5, 8],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  [3, 6, 9]])</a:t>
            </a:r>
          </a:p>
        </p:txBody>
      </p:sp>
    </p:spTree>
    <p:extLst>
      <p:ext uri="{BB962C8B-B14F-4D97-AF65-F5344CB8AC3E}">
        <p14:creationId xmlns:p14="http://schemas.microsoft.com/office/powerpoint/2010/main" val="3893825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40BC0-2976-9711-63CD-23930F13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/>
              <a:t>1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E667FBC-F693-EBD0-D5F5-E563C7C7A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862" y="3501008"/>
            <a:ext cx="3648075" cy="23431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F966C-73E7-0013-B37A-546F7BE436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D5F487-14E6-4DD3-9482-5DA5D877E678}" type="slidenum">
              <a:rPr lang="en-US" altLang="ko-KR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70ED0-42D4-65D4-FDA2-1C7D89544B8A}"/>
              </a:ext>
            </a:extLst>
          </p:cNvPr>
          <p:cNvSpPr txBox="1"/>
          <p:nvPr/>
        </p:nvSpPr>
        <p:spPr>
          <a:xfrm>
            <a:off x="683568" y="1196752"/>
            <a:ext cx="7509520" cy="827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indent="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[2, 0, 3, 6, 4, 6, 8, 12, 10, 9, 18, 20, 22]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와 같은 데이터를 이용하여 다음과 같은 선 그래프를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완성하시오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새굴림" panose="02030600000101010101" pitchFamily="18" charset="-127"/>
              </a:rPr>
              <a:t>.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288823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직선 그래프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539776"/>
            <a:ext cx="7927382" cy="120032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plt.plot</a:t>
            </a:r>
            <a:r>
              <a:rPr lang="en-US" altLang="ko-KR" dirty="0"/>
              <a:t>([15.6, 14.2, 16.3, 18.2, 17.1, 20.2, 22.4])</a:t>
            </a:r>
          </a:p>
          <a:p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3121105"/>
            <a:ext cx="6174658" cy="283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3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CEA49-BE53-D07D-550A-4D702B69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B10E3-95A8-1188-473A-15DFF80C6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04" y="1194544"/>
            <a:ext cx="7535688" cy="4932363"/>
          </a:xfrm>
        </p:spPr>
        <p:txBody>
          <a:bodyPr/>
          <a:lstStyle/>
          <a:p>
            <a:r>
              <a:rPr lang="ko-KR" altLang="en-US" dirty="0" err="1"/>
              <a:t>넘파이를</a:t>
            </a:r>
            <a:r>
              <a:rPr lang="ko-KR" altLang="en-US" dirty="0"/>
              <a:t> 사용하여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 값을 가진 벡터를 만들고 </a:t>
            </a:r>
            <a:r>
              <a:rPr lang="en-US" altLang="ko-KR" dirty="0"/>
              <a:t>5</a:t>
            </a:r>
            <a:r>
              <a:rPr lang="ko-KR" altLang="en-US" dirty="0"/>
              <a:t>에서 </a:t>
            </a:r>
            <a:r>
              <a:rPr lang="en-US" altLang="ko-KR" dirty="0"/>
              <a:t>8</a:t>
            </a:r>
            <a:r>
              <a:rPr lang="ko-KR" altLang="en-US" dirty="0"/>
              <a:t>사이의 숫자 부호를 </a:t>
            </a:r>
            <a:r>
              <a:rPr lang="ko-KR" altLang="en-US" dirty="0" err="1"/>
              <a:t>반전시키시오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출력화면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C7743-A840-3B52-4E30-F740E70369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D5F487-14E6-4DD3-9482-5DA5D877E678}" type="slidenum">
              <a:rPr lang="en-US" altLang="ko-KR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FE9F0F-0812-3AFC-5E36-A8A4FBC0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204864"/>
            <a:ext cx="3000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90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26313-D397-5B49-61F9-19E517D2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C53AB-F1C5-1E80-09B6-88BCF9CFB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8</a:t>
            </a:r>
            <a:r>
              <a:rPr lang="ko-KR" altLang="en-US" dirty="0"/>
              <a:t>까지의 값을 가지고</a:t>
            </a:r>
            <a:r>
              <a:rPr lang="en-US" altLang="ko-KR" dirty="0"/>
              <a:t>(</a:t>
            </a:r>
            <a:r>
              <a:rPr lang="en-US" altLang="ko-KR" dirty="0" err="1"/>
              <a:t>arange</a:t>
            </a:r>
            <a:r>
              <a:rPr lang="en-US" altLang="ko-KR" dirty="0"/>
              <a:t>)</a:t>
            </a:r>
            <a:r>
              <a:rPr lang="ko-KR" altLang="en-US" dirty="0"/>
              <a:t> 크기가 </a:t>
            </a:r>
            <a:r>
              <a:rPr lang="en-US" altLang="ko-KR" dirty="0"/>
              <a:t>3</a:t>
            </a:r>
            <a:r>
              <a:rPr lang="ko-KR" altLang="en-US" dirty="0"/>
              <a:t>*</a:t>
            </a:r>
            <a:r>
              <a:rPr lang="en-US" altLang="ko-KR" dirty="0"/>
              <a:t>3</a:t>
            </a:r>
            <a:r>
              <a:rPr lang="ko-KR" altLang="en-US" dirty="0"/>
              <a:t>인 행렬을 생성하라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힌트</a:t>
            </a:r>
            <a:r>
              <a:rPr lang="en-US" altLang="ko-KR" dirty="0"/>
              <a:t>: 1</a:t>
            </a:r>
            <a:r>
              <a:rPr lang="ko-KR" altLang="en-US" dirty="0"/>
              <a:t>차원 배열을 만들고 </a:t>
            </a:r>
            <a:r>
              <a:rPr lang="en-US" altLang="ko-KR" dirty="0"/>
              <a:t>reshape(3,3)</a:t>
            </a:r>
            <a:r>
              <a:rPr lang="ko-KR" altLang="en-US" dirty="0"/>
              <a:t>하면 크기가 </a:t>
            </a:r>
            <a:r>
              <a:rPr lang="en-US" altLang="ko-KR" dirty="0"/>
              <a:t>3</a:t>
            </a:r>
            <a:r>
              <a:rPr lang="ko-KR" altLang="en-US" dirty="0"/>
              <a:t>*</a:t>
            </a:r>
            <a:r>
              <a:rPr lang="en-US" altLang="ko-KR" dirty="0"/>
              <a:t>3</a:t>
            </a:r>
            <a:r>
              <a:rPr lang="ko-KR" altLang="en-US" dirty="0"/>
              <a:t>인 </a:t>
            </a:r>
            <a:r>
              <a:rPr lang="ko-KR" altLang="en-US" dirty="0" err="1"/>
              <a:t>넘파이</a:t>
            </a:r>
            <a:r>
              <a:rPr lang="ko-KR" altLang="en-US" dirty="0"/>
              <a:t> 행렬이 생성된다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A3995-E564-982F-55B3-0ED70428DF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D5F487-14E6-4DD3-9482-5DA5D877E678}" type="slidenum">
              <a:rPr lang="en-US" altLang="ko-KR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859880-0788-9914-FB21-97CBB575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140968"/>
            <a:ext cx="2542908" cy="155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26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F365A-B811-AB43-1234-5638BDEB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DEF96-0E44-E5F8-939B-BB62E0E0C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넘파이로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*</a:t>
            </a:r>
            <a:r>
              <a:rPr lang="en-US" altLang="ko-KR" dirty="0"/>
              <a:t>3 </a:t>
            </a:r>
            <a:r>
              <a:rPr lang="ko-KR" altLang="en-US" dirty="0"/>
              <a:t>크기의 </a:t>
            </a:r>
            <a:r>
              <a:rPr lang="en-US" altLang="ko-KR" dirty="0"/>
              <a:t>2</a:t>
            </a:r>
            <a:r>
              <a:rPr lang="ko-KR" altLang="en-US" dirty="0"/>
              <a:t>차원 배열을 생성하고</a:t>
            </a:r>
            <a:r>
              <a:rPr lang="en-US" altLang="ko-KR" dirty="0"/>
              <a:t>, </a:t>
            </a:r>
            <a:r>
              <a:rPr lang="ko-KR" altLang="en-US" dirty="0"/>
              <a:t>모든 요소의 합</a:t>
            </a:r>
            <a:r>
              <a:rPr lang="en-US" altLang="ko-KR" dirty="0"/>
              <a:t>, </a:t>
            </a:r>
            <a:r>
              <a:rPr lang="ko-KR" altLang="en-US" dirty="0"/>
              <a:t>각 열의 합</a:t>
            </a:r>
            <a:r>
              <a:rPr lang="en-US" altLang="ko-KR" dirty="0"/>
              <a:t>, </a:t>
            </a:r>
            <a:r>
              <a:rPr lang="ko-KR" altLang="en-US" dirty="0"/>
              <a:t>각 행의 합을 </a:t>
            </a:r>
            <a:r>
              <a:rPr lang="ko-KR" altLang="en-US" dirty="0" err="1"/>
              <a:t>계산하시오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2418EA-A524-37DC-CBA2-6A05F67BB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D5F487-14E6-4DD3-9482-5DA5D877E678}" type="slidenum">
              <a:rPr lang="en-US" altLang="ko-KR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813B8A-59E4-80B1-F501-B19C68AC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628900"/>
            <a:ext cx="3151842" cy="23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12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93EF0-ED5F-666E-FF4A-964A9510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E77F7E-E625-1810-F990-B619744C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에서 </a:t>
            </a:r>
            <a:r>
              <a:rPr lang="en-US" altLang="ko-KR" dirty="0"/>
              <a:t>19</a:t>
            </a:r>
            <a:r>
              <a:rPr lang="ko-KR" altLang="en-US" dirty="0"/>
              <a:t>까지의 값을 가지는 </a:t>
            </a:r>
            <a:r>
              <a:rPr lang="en-US" altLang="ko-KR" dirty="0"/>
              <a:t>1</a:t>
            </a:r>
            <a:r>
              <a:rPr lang="ko-KR" altLang="en-US" dirty="0"/>
              <a:t>차원 배열을 생성해라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까지의 값으로 </a:t>
            </a: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차원 배열을 채우고</a:t>
            </a:r>
            <a:r>
              <a:rPr lang="en-US" altLang="ko-KR" dirty="0"/>
              <a:t>, </a:t>
            </a:r>
            <a:r>
              <a:rPr lang="ko-KR" altLang="en-US" dirty="0"/>
              <a:t>이 배열을 거꾸로 하는 문장을 작성하여라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6F417-B862-6AAE-595B-2C7A21CF5B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D5F487-14E6-4DD3-9482-5DA5D877E678}" type="slidenum">
              <a:rPr lang="en-US" altLang="ko-KR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5C92E9-C382-EE9C-3838-051B238D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80928"/>
            <a:ext cx="2847975" cy="447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767F40-A772-5205-822D-FDC8EC8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67" y="3239791"/>
            <a:ext cx="19526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29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81" y="4896097"/>
            <a:ext cx="2939433" cy="17858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>
              <a:buFont typeface="Wingdings" panose="05000000000000000000" pitchFamily="2" charset="2"/>
              <a:buChar char="l"/>
            </a:pPr>
            <a:r>
              <a:rPr lang="ko-KR" altLang="en-US" dirty="0"/>
              <a:t>데이터 과학의 개념을 살펴본다</a:t>
            </a:r>
            <a:r>
              <a:rPr lang="en-US" altLang="ko-KR" dirty="0"/>
              <a:t>. </a:t>
            </a:r>
          </a:p>
          <a:p>
            <a:pPr lvl="0" fontAlgn="base">
              <a:buFont typeface="Wingdings" panose="05000000000000000000" pitchFamily="2" charset="2"/>
              <a:buChar char="l"/>
            </a:pPr>
            <a:r>
              <a:rPr lang="ko-KR" altLang="en-US" dirty="0"/>
              <a:t>데이터 과학의 응용 분야를 살펴본다</a:t>
            </a:r>
            <a:r>
              <a:rPr lang="en-US" altLang="ko-KR" dirty="0"/>
              <a:t>. </a:t>
            </a:r>
          </a:p>
          <a:p>
            <a:pPr lvl="0" fontAlgn="base">
              <a:buFont typeface="Wingdings" panose="05000000000000000000" pitchFamily="2" charset="2"/>
              <a:buChar char="l"/>
            </a:pPr>
            <a:r>
              <a:rPr lang="ko-KR" altLang="en-US" dirty="0" err="1"/>
              <a:t>판다스의</a:t>
            </a:r>
            <a:r>
              <a:rPr lang="ko-KR" altLang="en-US" dirty="0"/>
              <a:t> 각 기능을 간단히 살펴본다</a:t>
            </a:r>
            <a:r>
              <a:rPr lang="en-US" altLang="ko-KR" dirty="0"/>
              <a:t>. </a:t>
            </a:r>
          </a:p>
          <a:p>
            <a:pPr lvl="0" fontAlgn="base">
              <a:buFont typeface="Wingdings" panose="05000000000000000000" pitchFamily="2" charset="2"/>
              <a:buChar char="l"/>
            </a:pPr>
            <a:r>
              <a:rPr lang="ko-KR" altLang="en-US" dirty="0"/>
              <a:t>실제 </a:t>
            </a:r>
            <a:r>
              <a:rPr lang="en-US" altLang="ko-KR" dirty="0"/>
              <a:t>CSV </a:t>
            </a:r>
            <a:r>
              <a:rPr lang="ko-KR" altLang="en-US" dirty="0"/>
              <a:t>파일을 읽어서 분석해본다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7990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타이타닉 승객 파일에서 여러 가지 정보를 추출해본다</a:t>
            </a:r>
            <a:r>
              <a:rPr lang="en-US" altLang="ko-KR" dirty="0"/>
              <a:t>. </a:t>
            </a:r>
            <a:r>
              <a:rPr lang="ko-KR" altLang="en-US" dirty="0"/>
              <a:t>예를 들어서 승객 중에서 최고령자가 누구였을까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52" y="2566386"/>
            <a:ext cx="4313308" cy="35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32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현대 사회는 인구 통계</a:t>
            </a:r>
            <a:r>
              <a:rPr lang="en-US" altLang="ko-KR" dirty="0"/>
              <a:t>, </a:t>
            </a:r>
            <a:r>
              <a:rPr lang="ko-KR" altLang="en-US" dirty="0"/>
              <a:t>교통 정보</a:t>
            </a:r>
            <a:r>
              <a:rPr lang="en-US" altLang="ko-KR" dirty="0"/>
              <a:t>, </a:t>
            </a:r>
            <a:r>
              <a:rPr lang="ko-KR" altLang="en-US" dirty="0"/>
              <a:t>날씨 데이터</a:t>
            </a:r>
            <a:r>
              <a:rPr lang="en-US" altLang="ko-KR" dirty="0"/>
              <a:t>, </a:t>
            </a:r>
            <a:r>
              <a:rPr lang="ko-KR" altLang="en-US" dirty="0"/>
              <a:t>회사의 매출 데이터</a:t>
            </a:r>
            <a:r>
              <a:rPr lang="en-US" altLang="ko-KR" dirty="0"/>
              <a:t>, </a:t>
            </a:r>
            <a:r>
              <a:rPr lang="ko-KR" altLang="en-US" dirty="0"/>
              <a:t>웹 검색 기록</a:t>
            </a:r>
            <a:r>
              <a:rPr lang="en-US" altLang="ko-KR" dirty="0"/>
              <a:t>, </a:t>
            </a:r>
            <a:r>
              <a:rPr lang="ko-KR" altLang="en-US" dirty="0"/>
              <a:t>메신저 대화 기록</a:t>
            </a:r>
            <a:r>
              <a:rPr lang="en-US" altLang="ko-KR" dirty="0"/>
              <a:t>, </a:t>
            </a:r>
            <a:r>
              <a:rPr lang="ko-KR" altLang="en-US" dirty="0"/>
              <a:t>페이스북 댓글</a:t>
            </a:r>
            <a:r>
              <a:rPr lang="en-US" altLang="ko-KR" dirty="0"/>
              <a:t>, </a:t>
            </a:r>
            <a:r>
              <a:rPr lang="ko-KR" altLang="en-US" dirty="0">
                <a:hlinkClick r:id="rId2"/>
              </a:rPr>
              <a:t>블로그</a:t>
            </a:r>
            <a:r>
              <a:rPr lang="ko-KR" altLang="en-US" dirty="0"/>
              <a:t> 사진</a:t>
            </a:r>
            <a:r>
              <a:rPr lang="en-US" altLang="ko-KR" dirty="0"/>
              <a:t>, CCTV </a:t>
            </a:r>
            <a:r>
              <a:rPr lang="ko-KR" altLang="en-US" dirty="0"/>
              <a:t>정보 등과 같은 각종 데이터로 가득 차 있다</a:t>
            </a:r>
            <a:r>
              <a:rPr lang="en-US" altLang="ko-KR" dirty="0"/>
              <a:t>. </a:t>
            </a:r>
            <a:r>
              <a:rPr lang="ko-KR" altLang="en-US" dirty="0"/>
              <a:t>이들 데이터에서 의미 있는 정보를 추출할 수 있을까</a:t>
            </a:r>
            <a:r>
              <a:rPr lang="en-US" altLang="ko-KR" dirty="0"/>
              <a:t>? </a:t>
            </a:r>
          </a:p>
          <a:p>
            <a:pPr fontAlgn="base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618" y="3163824"/>
            <a:ext cx="4029762" cy="31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09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 fontAlgn="base"/>
            <a:r>
              <a:rPr lang="ko-KR" altLang="en-US" dirty="0"/>
              <a:t>”카드 결제 데이터나 택배 송장 데이터를 이용하여 장사가 잘 되는 지역을 찾을 수 있을까</a:t>
            </a:r>
            <a:r>
              <a:rPr lang="en-US" altLang="ko-KR" dirty="0"/>
              <a:t>?”</a:t>
            </a:r>
            <a:endParaRPr lang="ko-KR" altLang="en-US" dirty="0"/>
          </a:p>
          <a:p>
            <a:pPr lvl="1" fontAlgn="base"/>
            <a:r>
              <a:rPr lang="ko-KR" altLang="en-US" dirty="0"/>
              <a:t>”</a:t>
            </a:r>
            <a:r>
              <a:rPr lang="ko-KR" altLang="en-US" dirty="0" err="1"/>
              <a:t>산악기상</a:t>
            </a:r>
            <a:r>
              <a:rPr lang="ko-KR" altLang="en-US" dirty="0"/>
              <a:t> 데이터나 등산로 등의 정보를 이용하여 </a:t>
            </a:r>
            <a:r>
              <a:rPr lang="ko-KR" altLang="en-US" dirty="0" err="1"/>
              <a:t>산림재해를</a:t>
            </a:r>
            <a:r>
              <a:rPr lang="ko-KR" altLang="en-US" dirty="0"/>
              <a:t> 예측할 수 있을까</a:t>
            </a:r>
            <a:r>
              <a:rPr lang="en-US" altLang="ko-KR" dirty="0"/>
              <a:t>?“</a:t>
            </a:r>
            <a:endParaRPr lang="ko-KR" altLang="en-US" dirty="0"/>
          </a:p>
          <a:p>
            <a:pPr lvl="1" fontAlgn="base"/>
            <a:r>
              <a:rPr lang="ko-KR" altLang="en-US" dirty="0"/>
              <a:t>”</a:t>
            </a:r>
            <a:r>
              <a:rPr lang="en-US" altLang="ko-KR" dirty="0"/>
              <a:t>CCTV</a:t>
            </a:r>
            <a:r>
              <a:rPr lang="ko-KR" altLang="en-US" dirty="0"/>
              <a:t>가 적게 설치된 곳에서 실제로 범죄가 많이 일어날까</a:t>
            </a:r>
            <a:r>
              <a:rPr lang="en-US" altLang="ko-KR" dirty="0"/>
              <a:t>?“</a:t>
            </a:r>
            <a:endParaRPr lang="ko-KR" altLang="en-US" dirty="0"/>
          </a:p>
          <a:p>
            <a:pPr lvl="1" fontAlgn="base"/>
            <a:r>
              <a:rPr lang="ko-KR" altLang="en-US" dirty="0"/>
              <a:t>”</a:t>
            </a:r>
            <a:r>
              <a:rPr lang="en-US" altLang="ko-KR" dirty="0"/>
              <a:t>20-30</a:t>
            </a:r>
            <a:r>
              <a:rPr lang="ko-KR" altLang="en-US" dirty="0"/>
              <a:t>대가 많이 사는 지역의 커피 샵이 더 많은 매출을 올리고 있을까</a:t>
            </a:r>
            <a:r>
              <a:rPr lang="en-US" altLang="ko-KR" dirty="0"/>
              <a:t>?“ </a:t>
            </a:r>
            <a:endParaRPr lang="ko-KR" altLang="en-US" dirty="0"/>
          </a:p>
          <a:p>
            <a:pPr lvl="1" fontAlgn="base"/>
            <a:r>
              <a:rPr lang="ko-KR" altLang="en-US" dirty="0"/>
              <a:t>”지하철 </a:t>
            </a:r>
            <a:r>
              <a:rPr lang="ko-KR" altLang="en-US" dirty="0" err="1"/>
              <a:t>승하차가</a:t>
            </a:r>
            <a:r>
              <a:rPr lang="ko-KR" altLang="en-US" dirty="0"/>
              <a:t> 가장 많이 발생하는 역은 어떤 역일까“ </a:t>
            </a:r>
          </a:p>
        </p:txBody>
      </p:sp>
    </p:spTree>
    <p:extLst>
      <p:ext uri="{BB962C8B-B14F-4D97-AF65-F5344CB8AC3E}">
        <p14:creationId xmlns:p14="http://schemas.microsoft.com/office/powerpoint/2010/main" val="3754742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과학과 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데이터 과학은 여러 학문 분야에 걸친 접근 방식</a:t>
            </a:r>
            <a:r>
              <a:rPr lang="en-US" altLang="ko-KR" dirty="0"/>
              <a:t>(</a:t>
            </a:r>
            <a:r>
              <a:rPr lang="ko-KR" altLang="en-US" dirty="0"/>
              <a:t>통계학</a:t>
            </a:r>
            <a:r>
              <a:rPr lang="en-US" altLang="ko-KR" dirty="0"/>
              <a:t>, </a:t>
            </a:r>
            <a:r>
              <a:rPr lang="ko-KR" altLang="en-US" dirty="0"/>
              <a:t>컴퓨터 과학</a:t>
            </a:r>
            <a:r>
              <a:rPr lang="en-US" altLang="ko-KR" dirty="0"/>
              <a:t>, </a:t>
            </a:r>
            <a:r>
              <a:rPr lang="ko-KR" altLang="en-US" dirty="0"/>
              <a:t>기계 학습 등의 많은 분야에서 추출한 기법과 이론</a:t>
            </a:r>
            <a:r>
              <a:rPr lang="en-US" altLang="ko-KR" dirty="0"/>
              <a:t>)</a:t>
            </a:r>
            <a:r>
              <a:rPr lang="ko-KR" altLang="en-US" dirty="0"/>
              <a:t>을 필요로 한다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 err="1"/>
              <a:t>파이썬은</a:t>
            </a:r>
            <a:r>
              <a:rPr lang="ko-KR" altLang="en-US" dirty="0"/>
              <a:t> 수많은 라이브러리를 가지고 있으며 데이터 과학의 요구를 쉽게 처리할 수 있는 기능을 내장하고 있는 동시에</a:t>
            </a:r>
            <a:r>
              <a:rPr lang="en-US" altLang="ko-KR" dirty="0"/>
              <a:t>, </a:t>
            </a:r>
            <a:r>
              <a:rPr lang="ko-KR" altLang="en-US" dirty="0"/>
              <a:t>범용 프로그래밍 언어이기 때문에 최근에 데이터 과학 언어로 각광을 받고 있다</a:t>
            </a:r>
          </a:p>
          <a:p>
            <a:pPr lvl="1" fontAlgn="base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933056"/>
            <a:ext cx="3766167" cy="260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6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 적용의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서울시에서도 심야 버스 노선을 설계할 때</a:t>
            </a:r>
            <a:r>
              <a:rPr lang="en-US" altLang="ko-KR" dirty="0"/>
              <a:t>, </a:t>
            </a:r>
            <a:r>
              <a:rPr lang="ko-KR" altLang="en-US" dirty="0"/>
              <a:t>데이터를 이용하였다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구체적으로 택시 </a:t>
            </a:r>
            <a:r>
              <a:rPr lang="ko-KR" altLang="en-US" dirty="0" err="1"/>
              <a:t>승하차</a:t>
            </a:r>
            <a:r>
              <a:rPr lang="ko-KR" altLang="en-US" dirty="0"/>
              <a:t> 정보와 이동 통신 사업자 </a:t>
            </a:r>
            <a:r>
              <a:rPr lang="en-US" altLang="ko-KR" dirty="0"/>
              <a:t>KT</a:t>
            </a:r>
            <a:r>
              <a:rPr lang="ko-KR" altLang="en-US" dirty="0"/>
              <a:t>의 통화량 데이터를 사용하였다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38" y="2938509"/>
            <a:ext cx="5886699" cy="32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2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직선 그래프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539776"/>
            <a:ext cx="7927382" cy="14773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s-ES" altLang="ko-KR" dirty="0"/>
              <a:t>X = [ 1, 2, 3, 4, 5, 6, 7]</a:t>
            </a:r>
          </a:p>
          <a:p>
            <a:r>
              <a:rPr lang="es-ES" altLang="ko-KR" dirty="0"/>
              <a:t>Y = [15.6, 14.2, 16.3, 18.2, 17.1, 20.2, 22.4]</a:t>
            </a:r>
          </a:p>
          <a:p>
            <a:endParaRPr lang="es-ES" altLang="ko-KR" dirty="0"/>
          </a:p>
          <a:p>
            <a:r>
              <a:rPr lang="es-ES" altLang="ko-KR" dirty="0"/>
              <a:t>plt.plot(X, Y)</a:t>
            </a:r>
          </a:p>
          <a:p>
            <a:r>
              <a:rPr lang="es-ES" altLang="ko-KR" dirty="0"/>
              <a:t>plt.show()</a:t>
            </a:r>
            <a:endParaRPr lang="en-US" altLang="ko-K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706400480" descr="EMB00004404b6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02" y="3114758"/>
            <a:ext cx="4465468" cy="334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53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과학의 용도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75" y="2071687"/>
            <a:ext cx="72771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32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처리 절차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69" y="2019901"/>
            <a:ext cx="68580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31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과학을 위한 </a:t>
            </a:r>
            <a:r>
              <a:rPr lang="ko-KR" altLang="en-US" dirty="0" err="1"/>
              <a:t>파이썬</a:t>
            </a:r>
            <a:r>
              <a:rPr lang="ko-KR" altLang="en-US" dirty="0"/>
              <a:t> 라이브러리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447" y="1785152"/>
            <a:ext cx="54387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0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판다스와</a:t>
            </a:r>
            <a:r>
              <a:rPr lang="ko-KR" altLang="en-US" dirty="0"/>
              <a:t> 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en-US" altLang="ko-KR" dirty="0"/>
              <a:t>(Pandas)</a:t>
            </a:r>
            <a:r>
              <a:rPr lang="ko-KR" altLang="en-US" dirty="0"/>
              <a:t>는 강력한 데이터 구조를 사용하여 고성능 데이터 조작 및 데이터 분석에 사용되는 오픈 소스 </a:t>
            </a:r>
            <a:r>
              <a:rPr lang="ko-KR" altLang="en-US" dirty="0" err="1"/>
              <a:t>파이썬</a:t>
            </a:r>
            <a:r>
              <a:rPr lang="ko-KR" altLang="en-US" dirty="0"/>
              <a:t> 라이브러리이다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22" y="2825966"/>
            <a:ext cx="64770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92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판다스로</a:t>
            </a:r>
            <a:r>
              <a:rPr lang="ko-KR" altLang="en-US" dirty="0"/>
              <a:t> 할 수 있는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>
              <a:buFont typeface="Wingdings" panose="05000000000000000000" pitchFamily="2" charset="2"/>
              <a:buChar char="Ø"/>
            </a:pPr>
            <a:r>
              <a:rPr lang="ko-KR" altLang="en-US" dirty="0" err="1"/>
              <a:t>판다스로</a:t>
            </a:r>
            <a:r>
              <a:rPr lang="ko-KR" altLang="en-US" dirty="0"/>
              <a:t> </a:t>
            </a:r>
            <a:r>
              <a:rPr lang="en-US" altLang="ko-KR" dirty="0"/>
              <a:t>CSV </a:t>
            </a:r>
            <a:r>
              <a:rPr lang="ko-KR" altLang="en-US" dirty="0"/>
              <a:t>파일이나 </a:t>
            </a:r>
            <a:r>
              <a:rPr lang="en-US" altLang="ko-KR" dirty="0"/>
              <a:t>TSV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엑셀 파일 등을 열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>
              <a:buFont typeface="Wingdings" panose="05000000000000000000" pitchFamily="2" charset="2"/>
              <a:buChar char="Ø"/>
            </a:pPr>
            <a:r>
              <a:rPr lang="en-US" altLang="ko-KR" dirty="0"/>
              <a:t>mean()</a:t>
            </a:r>
            <a:r>
              <a:rPr lang="ko-KR" altLang="en-US" dirty="0"/>
              <a:t>로 모든 열의 평균을 계산할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>
              <a:buFont typeface="Wingdings" panose="05000000000000000000" pitchFamily="2" charset="2"/>
              <a:buChar char="Ø"/>
            </a:pPr>
            <a:r>
              <a:rPr lang="en-US" altLang="ko-KR" dirty="0" err="1"/>
              <a:t>corr</a:t>
            </a:r>
            <a:r>
              <a:rPr lang="en-US" altLang="ko-KR" dirty="0"/>
              <a:t>()</a:t>
            </a:r>
            <a:r>
              <a:rPr lang="ko-KR" altLang="en-US" dirty="0"/>
              <a:t>로 데이터 프레임의 열 사이의 상관 관계를 계산할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buFont typeface="Wingdings" panose="05000000000000000000" pitchFamily="2" charset="2"/>
              <a:buChar char="Ø"/>
            </a:pPr>
            <a:r>
              <a:rPr lang="ko-KR" altLang="en-US" dirty="0"/>
              <a:t>조건을 사용하여 데이터를 필터링할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buFont typeface="Wingdings" panose="05000000000000000000" pitchFamily="2" charset="2"/>
              <a:buChar char="Ø"/>
            </a:pPr>
            <a:r>
              <a:rPr lang="en-US" altLang="ko-KR" dirty="0" err="1"/>
              <a:t>sort_values</a:t>
            </a:r>
            <a:r>
              <a:rPr lang="en-US" altLang="ko-KR" dirty="0"/>
              <a:t>()</a:t>
            </a:r>
            <a:r>
              <a:rPr lang="ko-KR" altLang="en-US" dirty="0"/>
              <a:t>로 데이터를 정렬할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>
              <a:buFont typeface="Wingdings" panose="05000000000000000000" pitchFamily="2" charset="2"/>
              <a:buChar char="Ø"/>
            </a:pPr>
            <a:r>
              <a:rPr lang="en-US" altLang="ko-KR" dirty="0" err="1"/>
              <a:t>groupby</a:t>
            </a:r>
            <a:r>
              <a:rPr lang="en-US" altLang="ko-KR" dirty="0"/>
              <a:t>()</a:t>
            </a:r>
            <a:r>
              <a:rPr lang="ko-KR" altLang="en-US" dirty="0"/>
              <a:t>를 이용하여 기준에 따라 몇 개의 그룹으로 데이터를 분할할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>
              <a:buFont typeface="Wingdings" panose="05000000000000000000" pitchFamily="2" charset="2"/>
              <a:buChar char="Ø"/>
            </a:pPr>
            <a:r>
              <a:rPr lang="ko-KR" altLang="en-US" dirty="0"/>
              <a:t>데이터의 누락 값을 확인할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buFont typeface="Wingdings" panose="05000000000000000000" pitchFamily="2" charset="2"/>
              <a:buChar char="Ø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971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판다스의</a:t>
            </a:r>
            <a:r>
              <a:rPr lang="ko-KR" altLang="en-US" dirty="0"/>
              <a:t> 데이터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dirty="0"/>
              <a:t>시리즈</a:t>
            </a:r>
            <a:r>
              <a:rPr lang="en-US" altLang="ko-KR" dirty="0"/>
              <a:t>(Series):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ko-KR" altLang="en-US" dirty="0"/>
          </a:p>
          <a:p>
            <a:pPr lvl="0"/>
            <a:r>
              <a:rPr lang="ko-KR" altLang="en-US" dirty="0"/>
              <a:t>데이터 프레임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):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060848"/>
            <a:ext cx="5353050" cy="75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933056"/>
            <a:ext cx="5829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6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와 </a:t>
            </a:r>
            <a:r>
              <a:rPr lang="en-US" altLang="ko-KR" dirty="0"/>
              <a:t>columns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데이터 프레임에서는 행이나 열에 붙인 레이블을 중요시한다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index </a:t>
            </a:r>
            <a:r>
              <a:rPr lang="ko-KR" altLang="en-US" dirty="0"/>
              <a:t>객체는 행들의 레이블</a:t>
            </a:r>
            <a:r>
              <a:rPr lang="en-US" altLang="ko-KR" dirty="0"/>
              <a:t>(label)</a:t>
            </a:r>
            <a:r>
              <a:rPr lang="ko-KR" altLang="en-US" dirty="0"/>
              <a:t>이고 </a:t>
            </a:r>
            <a:r>
              <a:rPr lang="en-US" altLang="ko-KR" dirty="0"/>
              <a:t>columns </a:t>
            </a:r>
            <a:r>
              <a:rPr lang="ko-KR" altLang="en-US" dirty="0"/>
              <a:t>객체는 열들의 레이블이 저장된 객체이다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54" y="3253019"/>
            <a:ext cx="6191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93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타이타닉 </a:t>
            </a:r>
            <a:r>
              <a:rPr lang="ko-KR" altLang="en-US" dirty="0" err="1"/>
              <a:t>데이터셋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ko-KR" altLang="en-US" dirty="0" err="1"/>
              <a:t>판다스</a:t>
            </a:r>
            <a:r>
              <a:rPr lang="ko-KR" altLang="en-US" dirty="0"/>
              <a:t> </a:t>
            </a:r>
            <a:r>
              <a:rPr lang="ko-KR" altLang="en-US" dirty="0" err="1"/>
              <a:t>튜토리얼</a:t>
            </a:r>
            <a:r>
              <a:rPr lang="ko-KR" altLang="en-US" dirty="0"/>
              <a:t> 웹페이지에서 타이타닉 탑승자에 대한 </a:t>
            </a:r>
            <a:r>
              <a:rPr lang="ko-KR" altLang="en-US" dirty="0" err="1"/>
              <a:t>데이터셋</a:t>
            </a:r>
            <a:r>
              <a:rPr lang="ko-KR" altLang="en-US" dirty="0"/>
              <a:t> </a:t>
            </a:r>
            <a:r>
              <a:rPr lang="en-US" altLang="ko-KR" dirty="0"/>
              <a:t>titanic.csv</a:t>
            </a:r>
            <a:r>
              <a:rPr lang="ko-KR" altLang="en-US" dirty="0"/>
              <a:t>를 다운로드 받을 수 있다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79" y="2971060"/>
            <a:ext cx="7750938" cy="20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53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타이타닉 </a:t>
            </a:r>
            <a:r>
              <a:rPr lang="ko-KR" altLang="en-US" dirty="0" err="1"/>
              <a:t>데이터셋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 err="1"/>
              <a:t>PassengerId</a:t>
            </a:r>
            <a:r>
              <a:rPr lang="en-US" altLang="ko-KR" dirty="0"/>
              <a:t>: </a:t>
            </a:r>
            <a:r>
              <a:rPr lang="ko-KR" altLang="en-US" dirty="0"/>
              <a:t>승객의 </a:t>
            </a:r>
            <a:r>
              <a:rPr lang="en-US" altLang="ko-KR" dirty="0"/>
              <a:t>ID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Survived: </a:t>
            </a:r>
            <a:r>
              <a:rPr lang="ko-KR" altLang="en-US" dirty="0"/>
              <a:t>생존 여부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 err="1"/>
              <a:t>Pclass</a:t>
            </a:r>
            <a:r>
              <a:rPr lang="en-US" altLang="ko-KR" dirty="0"/>
              <a:t>: </a:t>
            </a:r>
            <a:r>
              <a:rPr lang="ko-KR" altLang="en-US" dirty="0"/>
              <a:t>탑승 등급을 나타낸다</a:t>
            </a:r>
            <a:r>
              <a:rPr lang="en-US" altLang="ko-KR" dirty="0"/>
              <a:t>. </a:t>
            </a:r>
            <a:r>
              <a:rPr lang="ko-KR" altLang="en-US" dirty="0"/>
              <a:t>클래스 </a:t>
            </a:r>
            <a:r>
              <a:rPr lang="en-US" altLang="ko-KR" dirty="0"/>
              <a:t>1, </a:t>
            </a:r>
            <a:r>
              <a:rPr lang="ko-KR" altLang="en-US" dirty="0"/>
              <a:t>클래스 </a:t>
            </a:r>
            <a:r>
              <a:rPr lang="en-US" altLang="ko-KR" dirty="0"/>
              <a:t>2, </a:t>
            </a:r>
            <a:r>
              <a:rPr lang="ko-KR" altLang="en-US" dirty="0"/>
              <a:t>클래스 </a:t>
            </a:r>
            <a:r>
              <a:rPr lang="en-US" altLang="ko-KR" dirty="0"/>
              <a:t>3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클래스가 있다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Name: </a:t>
            </a:r>
            <a:r>
              <a:rPr lang="ko-KR" altLang="en-US" dirty="0"/>
              <a:t>승객의 이름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Sex: </a:t>
            </a:r>
            <a:r>
              <a:rPr lang="ko-KR" altLang="en-US" dirty="0"/>
              <a:t>승객의 성별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Age: </a:t>
            </a:r>
            <a:r>
              <a:rPr lang="ko-KR" altLang="en-US" dirty="0"/>
              <a:t>승객의 나이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 err="1"/>
              <a:t>SibSp</a:t>
            </a:r>
            <a:r>
              <a:rPr lang="en-US" altLang="ko-KR" dirty="0"/>
              <a:t>: </a:t>
            </a:r>
            <a:r>
              <a:rPr lang="ko-KR" altLang="en-US" dirty="0"/>
              <a:t>승객에게 형제 자매와 배우자가 있음을 나타낸다</a:t>
            </a:r>
            <a:r>
              <a:rPr lang="en-US" altLang="ko-KR" dirty="0"/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Parch: </a:t>
            </a:r>
            <a:r>
              <a:rPr lang="ko-KR" altLang="en-US" dirty="0"/>
              <a:t>승객이 </a:t>
            </a:r>
            <a:r>
              <a:rPr lang="ko-KR" altLang="en-US" dirty="0" err="1"/>
              <a:t>혼자인지</a:t>
            </a:r>
            <a:r>
              <a:rPr lang="ko-KR" altLang="en-US" dirty="0"/>
              <a:t> 또는 가족이 있는지 여부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Ticket: </a:t>
            </a:r>
            <a:r>
              <a:rPr lang="ko-KR" altLang="en-US" dirty="0"/>
              <a:t>승객의 티켓 번호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Fare: </a:t>
            </a:r>
            <a:r>
              <a:rPr lang="ko-KR" altLang="en-US" dirty="0"/>
              <a:t>운임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Cabin : </a:t>
            </a:r>
            <a:r>
              <a:rPr lang="ko-KR" altLang="en-US" dirty="0"/>
              <a:t>승객의 선실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Embarked: </a:t>
            </a:r>
            <a:r>
              <a:rPr lang="ko-KR" altLang="en-US" dirty="0"/>
              <a:t>탑승한 지역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280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타이타닉 </a:t>
            </a:r>
            <a:r>
              <a:rPr lang="en-US" altLang="ko-KR" dirty="0"/>
              <a:t>CSV </a:t>
            </a:r>
            <a:r>
              <a:rPr lang="ko-KR" altLang="en-US" dirty="0"/>
              <a:t>파일을 읽으려면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143615"/>
            <a:ext cx="8153400" cy="571438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import pandas as </a:t>
            </a:r>
            <a:r>
              <a:rPr lang="en-US" altLang="ko-KR" sz="1600" dirty="0" err="1"/>
              <a:t>pd</a:t>
            </a: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titanic = </a:t>
            </a:r>
            <a:r>
              <a:rPr lang="en-US" altLang="ko-KR" sz="1600" dirty="0" err="1"/>
              <a:t>pd.read_csv</a:t>
            </a:r>
            <a:r>
              <a:rPr lang="en-US" altLang="ko-KR" sz="1600" dirty="0"/>
              <a:t>("d:\\titanic.csv")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titanic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PassengerId</a:t>
            </a:r>
            <a:r>
              <a:rPr lang="en-US" altLang="ko-KR" sz="1600" dirty="0"/>
              <a:t>  Survived  </a:t>
            </a:r>
            <a:r>
              <a:rPr lang="en-US" altLang="ko-KR" sz="1600" dirty="0" err="1"/>
              <a:t>Pclass</a:t>
            </a:r>
            <a:r>
              <a:rPr lang="en-US" altLang="ko-KR" sz="1600" dirty="0"/>
              <a:t>  ...     Fare Cabin  Embarked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0              1         0       3  ...   7.2500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1              2         1       1  ...  71.2833   C85         C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2              3         1       3  ...   7.9250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3              4         1       1  ...  53.1000  C123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4              5         0       3  ...   8.0500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..           ...       ...     ...  ...      ...   ...       ...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886          887         0       2  ...  13.0000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887          888         1       1  ...  30.0000   B42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888          889         0       3  ...  23.4500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889          890         1       1  ...  30.0000  C148         C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890          891         0       3  ...   7.7500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 Q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[891 rows x 12 columns]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2214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직선 그래프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539776"/>
            <a:ext cx="7927382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ko-KR" altLang="en-US" dirty="0">
                <a:solidFill>
                  <a:srgbClr val="FF0000"/>
                </a:solidFill>
              </a:rPr>
              <a:t>아래의 그래프처럼 </a:t>
            </a:r>
            <a:r>
              <a:rPr lang="ko-KR" altLang="en-US" dirty="0" err="1">
                <a:solidFill>
                  <a:srgbClr val="FF0000"/>
                </a:solidFill>
              </a:rPr>
              <a:t>그리시오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073" name="_x706388312" descr="EMB00004404b6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73" y="3200401"/>
            <a:ext cx="4321582" cy="323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249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타이타닉 승객들의 나이를 추출하려면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877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타이타닉 탑승객 중에서 최고령자를 알고 싶다면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159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타이타닉 승객 데이터에 대한 기본 통계를 알고 싶다면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describe() </a:t>
            </a:r>
            <a:r>
              <a:rPr lang="ko-KR" altLang="en-US" dirty="0" err="1"/>
              <a:t>메소드는</a:t>
            </a:r>
            <a:r>
              <a:rPr lang="ko-KR" altLang="en-US" dirty="0"/>
              <a:t> 숫자 데이터에 대한 간략한 개요를 제공한다</a:t>
            </a:r>
            <a:r>
              <a:rPr lang="en-US" altLang="ko-KR" dirty="0"/>
              <a:t>. </a:t>
            </a:r>
            <a:r>
              <a:rPr lang="ko-KR" altLang="en-US" dirty="0"/>
              <a:t>문자열 데이터는 처리하지 않는다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2413122"/>
            <a:ext cx="8153400" cy="403443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titanic.describe</a:t>
            </a:r>
            <a:r>
              <a:rPr lang="en-US" altLang="ko-KR" sz="1600" dirty="0"/>
              <a:t>()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  </a:t>
            </a:r>
            <a:r>
              <a:rPr lang="en-US" altLang="ko-KR" sz="1600" dirty="0" err="1"/>
              <a:t>PassengerId</a:t>
            </a:r>
            <a:r>
              <a:rPr lang="en-US" altLang="ko-KR" sz="1600" dirty="0"/>
              <a:t>    Survived      </a:t>
            </a:r>
            <a:r>
              <a:rPr lang="en-US" altLang="ko-KR" sz="1600" dirty="0" err="1"/>
              <a:t>Pclass</a:t>
            </a:r>
            <a:r>
              <a:rPr lang="en-US" altLang="ko-KR" sz="1600" dirty="0"/>
              <a:t>  ...       </a:t>
            </a:r>
            <a:r>
              <a:rPr lang="en-US" altLang="ko-KR" sz="1600" dirty="0" err="1"/>
              <a:t>SibSp</a:t>
            </a:r>
            <a:r>
              <a:rPr lang="en-US" altLang="ko-KR" sz="1600" dirty="0"/>
              <a:t>       Parch        Fare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count   891.000000  891.000000  891.000000  ...  891.000000  891.000000  891.000000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mean    446.000000    0.383838    2.308642  ...    0.523008    0.381594   32.204208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/>
              <a:t>std</a:t>
            </a:r>
            <a:r>
              <a:rPr lang="en-US" altLang="ko-KR" sz="1600" dirty="0"/>
              <a:t>     257.353842    0.486592    0.836071  ...    1.102743    0.806057   49.693429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min       1.000000    0.000000    1.000000  ...    0.000000    0.000000    0.000000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25%     223.500000    0.000000    2.000000  ...    0.000000    0.000000    7.910400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50%     446.000000    0.000000    3.000000  ...    0.000000    0.000000   14.454200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75%     668.500000    1.000000    3.000000  ...    1.000000    0.000000   31.000000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max     891.000000    1.000000    3.000000  ...    8.000000    6.000000  512.329200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[8 rows x 7 columns]</a:t>
            </a:r>
          </a:p>
        </p:txBody>
      </p:sp>
    </p:spTree>
    <p:extLst>
      <p:ext uri="{BB962C8B-B14F-4D97-AF65-F5344CB8AC3E}">
        <p14:creationId xmlns:p14="http://schemas.microsoft.com/office/powerpoint/2010/main" val="530184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시리즈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시리즈는 이름이 붙여진 </a:t>
            </a:r>
            <a:r>
              <a:rPr lang="en-US" altLang="ko-KR" dirty="0"/>
              <a:t>1</a:t>
            </a:r>
            <a:r>
              <a:rPr lang="ko-KR" altLang="en-US" dirty="0"/>
              <a:t>차원적인 배열이나 마찬가지이다</a:t>
            </a:r>
            <a:r>
              <a:rPr lang="en-US" altLang="ko-KR" dirty="0"/>
              <a:t>. </a:t>
            </a:r>
            <a:r>
              <a:rPr lang="ko-KR" altLang="en-US" dirty="0"/>
              <a:t>가장 기본적인 방법은 </a:t>
            </a:r>
            <a:r>
              <a:rPr lang="ko-KR" altLang="en-US" dirty="0" err="1"/>
              <a:t>파이썬의</a:t>
            </a:r>
            <a:r>
              <a:rPr lang="ko-KR" altLang="en-US" dirty="0"/>
              <a:t> 리스트에서 생성하는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701424" y="2608430"/>
            <a:ext cx="8153400" cy="235449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data = ['Kim', 'Park', 'Lee', 'Choi']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ser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(data)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ser</a:t>
            </a: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0     Kim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1    Park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2     Lee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3    Choi</a:t>
            </a:r>
          </a:p>
        </p:txBody>
      </p:sp>
    </p:spTree>
    <p:extLst>
      <p:ext uri="{BB962C8B-B14F-4D97-AF65-F5344CB8AC3E}">
        <p14:creationId xmlns:p14="http://schemas.microsoft.com/office/powerpoint/2010/main" val="9468308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프레임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데이터 프레임은 행과 열에 이름이 붙여진 </a:t>
            </a:r>
            <a:r>
              <a:rPr lang="en-US" altLang="ko-KR" dirty="0"/>
              <a:t>2</a:t>
            </a:r>
            <a:r>
              <a:rPr lang="ko-KR" altLang="en-US" dirty="0"/>
              <a:t>차원 배열이다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701424" y="2608430"/>
            <a:ext cx="8153400" cy="302647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data = {'Name':['Kim', 'Park', 'Lee', 'Choi'],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   'Age':[20, 23, 21, 26]}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(data)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df</a:t>
            </a: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Name  Age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0   Kim   20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1  Park   23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2   Lee   21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3  Choi   26</a:t>
            </a:r>
          </a:p>
        </p:txBody>
      </p:sp>
    </p:spTree>
    <p:extLst>
      <p:ext uri="{BB962C8B-B14F-4D97-AF65-F5344CB8AC3E}">
        <p14:creationId xmlns:p14="http://schemas.microsoft.com/office/powerpoint/2010/main" val="1249244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프레임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데이터 프레임에 </a:t>
            </a:r>
            <a:r>
              <a:rPr lang="en-US" altLang="ko-KR" dirty="0"/>
              <a:t>index</a:t>
            </a:r>
            <a:r>
              <a:rPr lang="ko-KR" altLang="en-US" dirty="0"/>
              <a:t>를 붙이려면 다음과 같이 </a:t>
            </a:r>
            <a:r>
              <a:rPr lang="en-US" altLang="ko-KR" dirty="0"/>
              <a:t>index </a:t>
            </a:r>
            <a:r>
              <a:rPr lang="ko-KR" altLang="en-US" dirty="0"/>
              <a:t>매개 변수를 사용할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701424" y="2608430"/>
            <a:ext cx="8153400" cy="235449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(data, index=["</a:t>
            </a:r>
            <a:r>
              <a:rPr lang="ko-KR" altLang="en-US" sz="1600" dirty="0"/>
              <a:t>학번 </a:t>
            </a:r>
            <a:r>
              <a:rPr lang="en-US" altLang="ko-KR" sz="1600" dirty="0"/>
              <a:t>1", "</a:t>
            </a:r>
            <a:r>
              <a:rPr lang="ko-KR" altLang="en-US" sz="1600" dirty="0"/>
              <a:t>학번 </a:t>
            </a:r>
            <a:r>
              <a:rPr lang="en-US" altLang="ko-KR" sz="1600" dirty="0"/>
              <a:t>2", "</a:t>
            </a:r>
            <a:r>
              <a:rPr lang="ko-KR" altLang="en-US" sz="1600" dirty="0"/>
              <a:t>학번 </a:t>
            </a:r>
            <a:r>
              <a:rPr lang="en-US" altLang="ko-KR" sz="1600" dirty="0"/>
              <a:t>3", "</a:t>
            </a:r>
            <a:r>
              <a:rPr lang="ko-KR" altLang="en-US" sz="1600" dirty="0"/>
              <a:t>학번 </a:t>
            </a:r>
            <a:r>
              <a:rPr lang="en-US" altLang="ko-KR" sz="1600" dirty="0"/>
              <a:t>4"])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df</a:t>
            </a: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 Name  Age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600" dirty="0"/>
              <a:t>학번 </a:t>
            </a:r>
            <a:r>
              <a:rPr lang="en-US" altLang="ko-KR" sz="1600" dirty="0"/>
              <a:t>1   Kim   20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600" dirty="0"/>
              <a:t>학번 </a:t>
            </a:r>
            <a:r>
              <a:rPr lang="en-US" altLang="ko-KR" sz="1600" dirty="0"/>
              <a:t>2  Park   23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600" dirty="0"/>
              <a:t>학번 </a:t>
            </a:r>
            <a:r>
              <a:rPr lang="en-US" altLang="ko-KR" sz="1600" dirty="0"/>
              <a:t>3   Lee   21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ko-KR" altLang="en-US" sz="1600" dirty="0"/>
              <a:t>학번 </a:t>
            </a:r>
            <a:r>
              <a:rPr lang="en-US" altLang="ko-KR" sz="1600" dirty="0"/>
              <a:t>4  Choi   26</a:t>
            </a:r>
          </a:p>
        </p:txBody>
      </p:sp>
    </p:spTree>
    <p:extLst>
      <p:ext uri="{BB962C8B-B14F-4D97-AF65-F5344CB8AC3E}">
        <p14:creationId xmlns:p14="http://schemas.microsoft.com/office/powerpoint/2010/main" val="590684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파일을 읽어서 데이터 프레임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판다스에서</a:t>
            </a:r>
            <a:r>
              <a:rPr lang="ko-KR" altLang="en-US" dirty="0"/>
              <a:t> 데이터를 읽는 </a:t>
            </a:r>
            <a:r>
              <a:rPr lang="ko-KR" altLang="en-US" dirty="0" err="1"/>
              <a:t>메소드는</a:t>
            </a:r>
            <a:r>
              <a:rPr lang="ko-KR" altLang="en-US" dirty="0"/>
              <a:t> 항상 </a:t>
            </a:r>
            <a:r>
              <a:rPr lang="en-US" altLang="ko-KR" dirty="0" err="1"/>
              <a:t>read_xxx</a:t>
            </a:r>
            <a:r>
              <a:rPr lang="en-US" altLang="ko-KR" dirty="0"/>
              <a:t>()</a:t>
            </a:r>
            <a:r>
              <a:rPr lang="ko-KR" altLang="en-US" dirty="0"/>
              <a:t>와 같은 형태이고</a:t>
            </a:r>
            <a:r>
              <a:rPr lang="en-US" altLang="ko-KR" dirty="0"/>
              <a:t>, </a:t>
            </a:r>
            <a:r>
              <a:rPr lang="ko-KR" altLang="en-US" dirty="0"/>
              <a:t>반대로 데이터를 파일에 쓰는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 err="1"/>
              <a:t>to_xxx</a:t>
            </a:r>
            <a:r>
              <a:rPr lang="en-US" altLang="ko-KR" dirty="0"/>
              <a:t>()</a:t>
            </a:r>
            <a:r>
              <a:rPr lang="ko-KR" altLang="en-US" dirty="0"/>
              <a:t>의 형태를 가진다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701424" y="2608430"/>
            <a:ext cx="8153400" cy="36984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titanic = </a:t>
            </a:r>
            <a:r>
              <a:rPr lang="en-US" altLang="ko-KR" sz="1600" dirty="0" err="1"/>
              <a:t>pd.read_csv</a:t>
            </a:r>
            <a:r>
              <a:rPr lang="en-US" altLang="ko-KR" sz="1600" dirty="0"/>
              <a:t>("d:\\titanic.csv")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titanic.dtypes</a:t>
            </a: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Survived                     int64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/>
              <a:t>Pclass</a:t>
            </a:r>
            <a:r>
              <a:rPr lang="en-US" altLang="ko-KR" sz="1600" dirty="0"/>
              <a:t>                       int64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Name                        object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Sex                         object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Age                        float64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Siblings/Spouses Aboard      int64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Parents/Children Aboard      int64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Fare                       float64</a:t>
            </a:r>
          </a:p>
        </p:txBody>
      </p:sp>
    </p:spTree>
    <p:extLst>
      <p:ext uri="{BB962C8B-B14F-4D97-AF65-F5344CB8AC3E}">
        <p14:creationId xmlns:p14="http://schemas.microsoft.com/office/powerpoint/2010/main" val="298951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파일에서 읽을 때 </a:t>
            </a:r>
            <a:r>
              <a:rPr lang="en-US" altLang="ko-KR" dirty="0"/>
              <a:t>index</a:t>
            </a:r>
            <a:r>
              <a:rPr lang="ko-KR" altLang="en-US" dirty="0"/>
              <a:t>를 변경할 수 있다</a:t>
            </a:r>
            <a:r>
              <a:rPr lang="en-US" altLang="ko-KR" dirty="0"/>
              <a:t>. </a:t>
            </a:r>
            <a:r>
              <a:rPr lang="ko-KR" altLang="en-US" dirty="0"/>
              <a:t>예를 들어서 첫 번째 열을 </a:t>
            </a:r>
            <a:r>
              <a:rPr lang="en-US" altLang="ko-KR" dirty="0"/>
              <a:t>index </a:t>
            </a:r>
            <a:r>
              <a:rPr lang="ko-KR" altLang="en-US" dirty="0"/>
              <a:t>객체로 사용할 수도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701424" y="2608430"/>
            <a:ext cx="8153400" cy="33624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titanic = </a:t>
            </a:r>
            <a:r>
              <a:rPr lang="en-US" altLang="ko-KR" sz="1600" dirty="0" err="1"/>
              <a:t>pd.read_csv</a:t>
            </a:r>
            <a:r>
              <a:rPr lang="en-US" altLang="ko-KR" sz="1600" dirty="0"/>
              <a:t>('d://titanic.csv', </a:t>
            </a:r>
            <a:r>
              <a:rPr lang="en-US" altLang="ko-KR" sz="1600" dirty="0" err="1"/>
              <a:t>index_col</a:t>
            </a:r>
            <a:r>
              <a:rPr lang="en-US" altLang="ko-KR" sz="1600" dirty="0"/>
              <a:t>=0)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titanic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         Survived  </a:t>
            </a:r>
            <a:r>
              <a:rPr lang="en-US" altLang="ko-KR" sz="1600" dirty="0" err="1"/>
              <a:t>Pclass</a:t>
            </a:r>
            <a:r>
              <a:rPr lang="en-US" altLang="ko-KR" sz="1600" dirty="0"/>
              <a:t>  ... Cabin Embarked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/>
              <a:t>PassengerId</a:t>
            </a:r>
            <a:r>
              <a:rPr lang="en-US" altLang="ko-KR" sz="1600" dirty="0"/>
              <a:t>                    ...              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1                   0       3  ...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2                   1       1  ...   C85        C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3                   1       3  ...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4                   1       1  ...  C123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5                   0       3  ...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11231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데이터 프레임의 몇 개 행을 보려면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36984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titanic.head</a:t>
            </a:r>
            <a:r>
              <a:rPr lang="en-US" altLang="ko-KR" sz="1600" dirty="0"/>
              <a:t>(8)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</a:t>
            </a:r>
            <a:r>
              <a:rPr lang="en-US" altLang="ko-KR" sz="1600" dirty="0" err="1"/>
              <a:t>PassengerId</a:t>
            </a:r>
            <a:r>
              <a:rPr lang="en-US" altLang="ko-KR" sz="1600" dirty="0"/>
              <a:t>  Survived  </a:t>
            </a:r>
            <a:r>
              <a:rPr lang="en-US" altLang="ko-KR" sz="1600" dirty="0" err="1"/>
              <a:t>Pclass</a:t>
            </a:r>
            <a:r>
              <a:rPr lang="en-US" altLang="ko-KR" sz="1600" dirty="0"/>
              <a:t>  ...     Fare Cabin  Embarked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0            1         0       3  ...   7.2500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1            2         1       1  ...  71.2833   C85         C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2            3         1       3  ...   7.9250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3            4         1       1  ...  53.1000  C123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4            5         0       3  ...   8.0500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5            6         0       3  ...   8.4583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 Q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6            7         0       1  ...  51.8625   E46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7            8         0       3  ...  21.0750  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        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[8 rows x 12 columns]</a:t>
            </a:r>
          </a:p>
        </p:txBody>
      </p:sp>
    </p:spTree>
    <p:extLst>
      <p:ext uri="{BB962C8B-B14F-4D97-AF65-F5344CB8AC3E}">
        <p14:creationId xmlns:p14="http://schemas.microsoft.com/office/powerpoint/2010/main" val="18456371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데이터 프레임을 엑셀 파일로 저장하려면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134652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titanic.to_excel</a:t>
            </a:r>
            <a:r>
              <a:rPr lang="en-US" altLang="ko-KR" sz="1600" dirty="0"/>
              <a:t>('titanic.xlsx', </a:t>
            </a:r>
            <a:r>
              <a:rPr lang="en-US" altLang="ko-KR" sz="1600" dirty="0" err="1"/>
              <a:t>sheet_name</a:t>
            </a:r>
            <a:r>
              <a:rPr lang="en-US" altLang="ko-KR" sz="1600" dirty="0"/>
              <a:t>='passengers', index=False)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이렇게 저장한 엑셀 파일을 다시 읽으려면 다음과 같이 한다</a:t>
            </a:r>
            <a:r>
              <a:rPr lang="en-US" altLang="ko-KR" sz="1600" dirty="0"/>
              <a:t>.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titanic = </a:t>
            </a:r>
            <a:r>
              <a:rPr lang="en-US" altLang="ko-KR" sz="1600" dirty="0" err="1"/>
              <a:t>pd.read_excel</a:t>
            </a:r>
            <a:r>
              <a:rPr lang="en-US" altLang="ko-KR" sz="1600" dirty="0"/>
              <a:t>('titanic.xlsx', </a:t>
            </a:r>
            <a:r>
              <a:rPr lang="en-US" altLang="ko-KR" sz="1600" dirty="0" err="1"/>
              <a:t>sheet_name</a:t>
            </a:r>
            <a:r>
              <a:rPr lang="en-US" altLang="ko-KR" sz="1600" dirty="0"/>
              <a:t>='passengers')</a:t>
            </a:r>
          </a:p>
        </p:txBody>
      </p:sp>
    </p:spTree>
    <p:extLst>
      <p:ext uri="{BB962C8B-B14F-4D97-AF65-F5344CB8AC3E}">
        <p14:creationId xmlns:p14="http://schemas.microsoft.com/office/powerpoint/2010/main" val="121853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직선 그래프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539776"/>
            <a:ext cx="7927382" cy="203132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ko-KR" dirty="0"/>
              <a:t>X = [ "Mon", "Tue", "Wed", "</a:t>
            </a:r>
            <a:r>
              <a:rPr lang="en-US" altLang="ko-KR" dirty="0" err="1"/>
              <a:t>Thur</a:t>
            </a:r>
            <a:r>
              <a:rPr lang="en-US" altLang="ko-KR" dirty="0"/>
              <a:t>", "Fri",  "Sat", "Sun" ] </a:t>
            </a:r>
          </a:p>
          <a:p>
            <a:r>
              <a:rPr lang="en-US" altLang="ko-KR" dirty="0"/>
              <a:t>Y = [15.6, 14.2, 16.3, 18.2, 17.1, 20.2, 22.4]</a:t>
            </a:r>
          </a:p>
          <a:p>
            <a:endParaRPr lang="en-US" altLang="ko-KR" dirty="0"/>
          </a:p>
          <a:p>
            <a:r>
              <a:rPr lang="en-US" altLang="ko-KR" dirty="0" err="1"/>
              <a:t>plt.plot</a:t>
            </a:r>
            <a:r>
              <a:rPr lang="en-US" altLang="ko-KR" dirty="0"/>
              <a:t>(X, Y)</a:t>
            </a:r>
          </a:p>
          <a:p>
            <a:r>
              <a:rPr lang="en-US" altLang="ko-KR" dirty="0" err="1"/>
              <a:t>plt.xlabel</a:t>
            </a:r>
            <a:r>
              <a:rPr lang="en-US" altLang="ko-KR" dirty="0"/>
              <a:t>("day")</a:t>
            </a:r>
          </a:p>
          <a:p>
            <a:r>
              <a:rPr lang="en-US" altLang="ko-KR" dirty="0" err="1"/>
              <a:t>plt.ylabel</a:t>
            </a:r>
            <a:r>
              <a:rPr lang="en-US" altLang="ko-KR" dirty="0"/>
              <a:t>("temperature")</a:t>
            </a:r>
          </a:p>
          <a:p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706357208" descr="EMB00004404b6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536" y="3437935"/>
            <a:ext cx="4305670" cy="322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8000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난수로</a:t>
            </a:r>
            <a:r>
              <a:rPr lang="ko-KR" altLang="en-US" dirty="0"/>
              <a:t> 데이터 프레임 채우기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26904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np.random.randint</a:t>
            </a:r>
            <a:r>
              <a:rPr lang="en-US" altLang="ko-KR" sz="1600" dirty="0"/>
              <a:t>(0, 100, size=(5, 4)), columns=list('ABCD'))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df</a:t>
            </a: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  A   B   C   D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0  59  71  53  19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1  92  13  88   3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2  69  89   9  77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3  71  47  54   9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4  44  45  90  68</a:t>
            </a:r>
          </a:p>
        </p:txBody>
      </p:sp>
    </p:spTree>
    <p:extLst>
      <p:ext uri="{BB962C8B-B14F-4D97-AF65-F5344CB8AC3E}">
        <p14:creationId xmlns:p14="http://schemas.microsoft.com/office/powerpoint/2010/main" val="1337665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</a:t>
            </a:r>
            <a:r>
              <a:rPr lang="ko-KR" altLang="en-US" dirty="0"/>
              <a:t>데이터 프레임 만들어 보기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964184"/>
            <a:ext cx="8153400" cy="201850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/>
              <a:t>code,country,area,capital,population</a:t>
            </a: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KR,Korea,98480,Seoul,48422644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US,USA,9629091,Washington,310232863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JP,Japan,377835,Tokyo,127288000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CN,China,9596960,Beijing,1330044000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RU,Russia,17100000,Moscow,140702000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648" y="1597526"/>
            <a:ext cx="1531188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i="1" dirty="0"/>
              <a:t>countries.csv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3774220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Sol: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33624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import pandas as </a:t>
            </a:r>
            <a:r>
              <a:rPr lang="en-US" altLang="ko-KR" sz="1600" dirty="0" err="1"/>
              <a:t>pd</a:t>
            </a: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countries = </a:t>
            </a:r>
            <a:r>
              <a:rPr lang="en-US" altLang="ko-KR" sz="1600" dirty="0" err="1"/>
              <a:t>pd.read_csv</a:t>
            </a:r>
            <a:r>
              <a:rPr lang="en-US" altLang="ko-KR" sz="1600" dirty="0"/>
              <a:t>('countries.csv')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countries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  code country      area     capital  population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0   KR   Korea     98480       Seoul    48422644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1   US     USA   9629091  Washington   310232863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2   JP   Japan    377835       Tokyo   127288000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3   CN   China   9596960     Beijing  1330044000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4   RU  Russia  17100000      Moscow   140702000</a:t>
            </a:r>
          </a:p>
        </p:txBody>
      </p:sp>
    </p:spTree>
    <p:extLst>
      <p:ext uri="{BB962C8B-B14F-4D97-AF65-F5344CB8AC3E}">
        <p14:creationId xmlns:p14="http://schemas.microsoft.com/office/powerpoint/2010/main" val="29324815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타이타닉 데이터에서 승객의 나이만 추출하려면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20301"/>
            <a:ext cx="7924163" cy="1961966"/>
          </a:xfrm>
          <a:prstGeom prst="rect">
            <a:avLst/>
          </a:prstGeom>
        </p:spPr>
      </p:pic>
      <p:sp>
        <p:nvSpPr>
          <p:cNvPr id="5" name="내용 개체 틀 3"/>
          <p:cNvSpPr txBox="1">
            <a:spLocks/>
          </p:cNvSpPr>
          <p:nvPr/>
        </p:nvSpPr>
        <p:spPr>
          <a:xfrm>
            <a:off x="719180" y="3553288"/>
            <a:ext cx="8153400" cy="26904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ages = titanic["Age"]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&gt;&gt;&gt; </a:t>
            </a:r>
            <a:r>
              <a:rPr lang="en-US" altLang="ko-KR" sz="1600" dirty="0" err="1"/>
              <a:t>ages.head</a:t>
            </a:r>
            <a:r>
              <a:rPr lang="en-US" altLang="ko-KR" sz="1600" dirty="0"/>
              <a:t>()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0    22.0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1    38.0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2    26.0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3    35.0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4    35.0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/>
              <a:t>Name: Age,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: float64</a:t>
            </a:r>
          </a:p>
        </p:txBody>
      </p:sp>
    </p:spTree>
    <p:extLst>
      <p:ext uri="{BB962C8B-B14F-4D97-AF65-F5344CB8AC3E}">
        <p14:creationId xmlns:p14="http://schemas.microsoft.com/office/powerpoint/2010/main" val="4112386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타이타닉 탑승객의 이름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성별을 동시에 알고 싶으면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367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20</a:t>
            </a:r>
            <a:r>
              <a:rPr lang="ko-KR" altLang="en-US" dirty="0"/>
              <a:t>세 미만의 승객만 추리려면</a:t>
            </a:r>
            <a:r>
              <a:rPr lang="en-US" altLang="ko-KR" dirty="0"/>
              <a:t>?(</a:t>
            </a:r>
            <a:r>
              <a:rPr lang="ko-KR" altLang="en-US" dirty="0" err="1"/>
              <a:t>필터링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0500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1</a:t>
            </a:r>
            <a:r>
              <a:rPr lang="ko-KR" altLang="en-US" dirty="0"/>
              <a:t>등석이나 </a:t>
            </a:r>
            <a:r>
              <a:rPr lang="en-US" altLang="ko-KR" dirty="0"/>
              <a:t>2</a:t>
            </a:r>
            <a:r>
              <a:rPr lang="ko-KR" altLang="en-US" dirty="0"/>
              <a:t>등석에 탑승한 승객들을 출력하려면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709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세 미만의 승객 이름에만 관심이 있다면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27" y="4551139"/>
            <a:ext cx="6525642" cy="173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631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행에서 </a:t>
            </a:r>
            <a:r>
              <a:rPr lang="en-US" altLang="ko-KR" dirty="0"/>
              <a:t>23</a:t>
            </a:r>
            <a:r>
              <a:rPr lang="ko-KR" altLang="en-US" dirty="0"/>
              <a:t>행</a:t>
            </a:r>
            <a:r>
              <a:rPr lang="en-US" altLang="ko-KR" dirty="0"/>
              <a:t>, 5</a:t>
            </a:r>
            <a:r>
              <a:rPr lang="ko-KR" altLang="en-US" dirty="0"/>
              <a:t>열에서 </a:t>
            </a:r>
            <a:r>
              <a:rPr lang="en-US" altLang="ko-KR" dirty="0"/>
              <a:t>7</a:t>
            </a:r>
            <a:r>
              <a:rPr lang="ko-KR" altLang="en-US" dirty="0"/>
              <a:t>열에만 관심이 있다면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33" y="3991549"/>
            <a:ext cx="5855471" cy="146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497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데이터를 정렬하는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7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직선 그래프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539776"/>
            <a:ext cx="7927382" cy="120032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ko-KR" dirty="0"/>
              <a:t>X = [ "Mon", "Tue", "Wed", "</a:t>
            </a:r>
            <a:r>
              <a:rPr lang="en-US" altLang="ko-KR" dirty="0" err="1"/>
              <a:t>Thur</a:t>
            </a:r>
            <a:r>
              <a:rPr lang="en-US" altLang="ko-KR" dirty="0"/>
              <a:t>", "Fri",  "Sat", "Sun" ] </a:t>
            </a:r>
          </a:p>
          <a:p>
            <a:r>
              <a:rPr lang="en-US" altLang="ko-KR" dirty="0"/>
              <a:t>Y1 = [15.6, 14.2, 16.3, 18.2, 17.1, 20.2, 22.4]</a:t>
            </a:r>
          </a:p>
          <a:p>
            <a:r>
              <a:rPr lang="en-US" altLang="ko-KR" dirty="0"/>
              <a:t>Y2 = [20.1, 23.1, 23.8, 25.9, 23.4, 25.1, 26.3]</a:t>
            </a:r>
          </a:p>
          <a:p>
            <a:r>
              <a:rPr lang="ko-KR" altLang="en-US" dirty="0"/>
              <a:t>아래의 그래프를 </a:t>
            </a:r>
            <a:r>
              <a:rPr lang="ko-KR" altLang="en-US" dirty="0" err="1"/>
              <a:t>완성하시오</a:t>
            </a:r>
            <a:r>
              <a:rPr lang="en-US" altLang="ko-KR" dirty="0"/>
              <a:t>.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706358000" descr="EMB00004404b6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64" y="3448974"/>
            <a:ext cx="4367813" cy="327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5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데이터를 정렬하는 방법</a:t>
            </a:r>
            <a:br>
              <a:rPr lang="en-US" altLang="ko-KR" dirty="0"/>
            </a:br>
            <a:r>
              <a:rPr lang="ko-KR" altLang="en-US" dirty="0"/>
              <a:t>승객과 나이에 따라 타이타닉 데이터를 내림차순으로 정렬</a:t>
            </a:r>
          </a:p>
        </p:txBody>
      </p:sp>
    </p:spTree>
    <p:extLst>
      <p:ext uri="{BB962C8B-B14F-4D97-AF65-F5344CB8AC3E}">
        <p14:creationId xmlns:p14="http://schemas.microsoft.com/office/powerpoint/2010/main" val="31513504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열추가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201850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code country      area     capital  population     density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0   KR   Korea     98480       Seoul    48422644  491.700284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1   US     USA   9629091  Washington   310232863   32.218292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2   JP   Japan    377835       Tokyo   127288000  336.887795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3   CN   China   9596960     Beijing  1330044000  138.590137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4   RU  Russia  17100000      Moscow   140702000    8.228187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732240" y="1499741"/>
            <a:ext cx="1660124" cy="2219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61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행추가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42806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&gt;&gt;&gt; </a:t>
            </a:r>
            <a:r>
              <a:rPr lang="en-US" altLang="ko-KR" sz="1600" dirty="0" err="1">
                <a:latin typeface="Courier" pitchFamily="49" charset="0"/>
              </a:rPr>
              <a:t>df</a:t>
            </a:r>
            <a:r>
              <a:rPr lang="en-US" altLang="ko-KR" sz="1600" dirty="0">
                <a:latin typeface="Courier" pitchFamily="49" charset="0"/>
              </a:rPr>
              <a:t> = </a:t>
            </a:r>
            <a:r>
              <a:rPr lang="en-US" altLang="ko-KR" sz="1600" dirty="0" err="1">
                <a:latin typeface="Courier" pitchFamily="49" charset="0"/>
              </a:rPr>
              <a:t>pd.DataFrame</a:t>
            </a:r>
            <a:r>
              <a:rPr lang="en-US" altLang="ko-KR" sz="1600" dirty="0">
                <a:latin typeface="Courier" pitchFamily="49" charset="0"/>
              </a:rPr>
              <a:t>({"code":["CA"], "country":["Canada"],                  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	"area":[9984670],  "capital":["Ottawa"],  "population":[34300000]}) 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&gt;&gt;&gt; df2 = </a:t>
            </a:r>
            <a:r>
              <a:rPr lang="en-US" altLang="ko-KR" sz="1600" dirty="0" err="1">
                <a:latin typeface="Courier" pitchFamily="49" charset="0"/>
              </a:rPr>
              <a:t>countries.append</a:t>
            </a:r>
            <a:r>
              <a:rPr lang="en-US" altLang="ko-KR" sz="1600" dirty="0">
                <a:latin typeface="Courier" pitchFamily="49" charset="0"/>
              </a:rPr>
              <a:t>(</a:t>
            </a:r>
            <a:r>
              <a:rPr lang="en-US" altLang="ko-KR" sz="1600" dirty="0" err="1">
                <a:latin typeface="Courier" pitchFamily="49" charset="0"/>
              </a:rPr>
              <a:t>df</a:t>
            </a:r>
            <a:r>
              <a:rPr lang="en-US" altLang="ko-KR" sz="1600" dirty="0">
                <a:latin typeface="Courier" pitchFamily="49" charset="0"/>
              </a:rPr>
              <a:t>, </a:t>
            </a:r>
            <a:r>
              <a:rPr lang="en-US" altLang="ko-KR" sz="1600" dirty="0" err="1">
                <a:latin typeface="Courier" pitchFamily="49" charset="0"/>
              </a:rPr>
              <a:t>ignore_index</a:t>
            </a:r>
            <a:r>
              <a:rPr lang="en-US" altLang="ko-KR" sz="1600" dirty="0">
                <a:latin typeface="Courier" pitchFamily="49" charset="0"/>
              </a:rPr>
              <a:t> = True)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&gt;&gt;&gt; df2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  code country      area     capital  population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0   KR   Korea     98480       Seoul    48422644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1   US     USA   9629091  Washington   310232863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2   JP   Japan    377835       Tokyo   127288000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3   CN   China   9596960     Beijing  1330044000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4   RU  Russia  17100000      Moscow   140702000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5   CA  Canada   9984670      Ottawa    34300000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52761" y="5486400"/>
            <a:ext cx="6658253" cy="5237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50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타이타닉 승객의 평균 연령은 얼마입니까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173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타이타닉 승객 연령과 탑승권 요금의 </a:t>
            </a:r>
            <a:r>
              <a:rPr lang="ko-KR" altLang="en-US" dirty="0" err="1"/>
              <a:t>중간값은</a:t>
            </a:r>
            <a:r>
              <a:rPr lang="ko-KR" altLang="en-US" dirty="0"/>
              <a:t> 얼마일까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811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카테고리별로 그룹화된 통계</a:t>
            </a:r>
          </a:p>
        </p:txBody>
      </p:sp>
      <p:sp>
        <p:nvSpPr>
          <p:cNvPr id="5" name="내용 개체 틀 3"/>
          <p:cNvSpPr txBox="1">
            <a:spLocks/>
          </p:cNvSpPr>
          <p:nvPr/>
        </p:nvSpPr>
        <p:spPr>
          <a:xfrm>
            <a:off x="612648" y="1600200"/>
            <a:ext cx="8153400" cy="16825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&gt;&gt;&gt; titanic[["Sex", "Age"]].</a:t>
            </a:r>
            <a:r>
              <a:rPr lang="en-US" altLang="ko-KR" sz="1600" dirty="0" err="1">
                <a:latin typeface="Courier" pitchFamily="49" charset="0"/>
              </a:rPr>
              <a:t>groupby</a:t>
            </a:r>
            <a:r>
              <a:rPr lang="en-US" altLang="ko-KR" sz="1600" dirty="0">
                <a:latin typeface="Courier" pitchFamily="49" charset="0"/>
              </a:rPr>
              <a:t>("Sex").mean()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              Age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Sex             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female  27.915709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Courier" pitchFamily="49" charset="0"/>
              </a:rPr>
              <a:t>male    30.726645</a:t>
            </a:r>
          </a:p>
        </p:txBody>
      </p:sp>
      <p:sp>
        <p:nvSpPr>
          <p:cNvPr id="6" name="설명선 1 5"/>
          <p:cNvSpPr/>
          <p:nvPr/>
        </p:nvSpPr>
        <p:spPr>
          <a:xfrm>
            <a:off x="2139518" y="4065973"/>
            <a:ext cx="5495278" cy="1358283"/>
          </a:xfrm>
          <a:prstGeom prst="borderCallout1">
            <a:avLst>
              <a:gd name="adj1" fmla="val 18750"/>
              <a:gd name="adj2" fmla="val -8333"/>
              <a:gd name="adj3" fmla="val -151552"/>
              <a:gd name="adj4" fmla="val 46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우리의 관심은 각 성별의 평균 연령이므로 </a:t>
            </a:r>
            <a:r>
              <a:rPr lang="en-US" altLang="ko-KR" dirty="0"/>
              <a:t>titanic[["Sex", "Age"]]</a:t>
            </a:r>
            <a:r>
              <a:rPr lang="ko-KR" altLang="en-US" dirty="0"/>
              <a:t>에 의하여 이 두 열의 선택이 먼저 이루어진다</a:t>
            </a:r>
            <a:r>
              <a:rPr lang="en-US" altLang="ko-KR" dirty="0"/>
              <a:t>. </a:t>
            </a: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en-US" altLang="ko-KR" dirty="0" err="1"/>
              <a:t>groupby</a:t>
            </a:r>
            <a:r>
              <a:rPr lang="en-US" altLang="ko-KR" dirty="0"/>
              <a:t>()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/>
              <a:t>"Sex" </a:t>
            </a:r>
            <a:r>
              <a:rPr lang="ko-KR" altLang="en-US" dirty="0"/>
              <a:t>열에 적용되어 ”</a:t>
            </a:r>
            <a:r>
              <a:rPr lang="en-US" altLang="ko-KR" dirty="0"/>
              <a:t>Sex" </a:t>
            </a:r>
            <a:r>
              <a:rPr lang="ko-KR" altLang="en-US" dirty="0"/>
              <a:t>값에 따라서 그룹을 만든다</a:t>
            </a:r>
            <a:r>
              <a:rPr lang="en-US" altLang="ko-KR" dirty="0"/>
              <a:t>. </a:t>
            </a:r>
            <a:r>
              <a:rPr lang="ko-KR" altLang="en-US" dirty="0"/>
              <a:t>이어서 각 성별의 평균 연령이 계산되어 반환된다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0520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성별 및 승객 등급 조합의 평균 탑승권 요금은 얼마인가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6936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각 승객 등급의 수는 몇 명인가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4010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데이터로 </a:t>
            </a:r>
            <a:r>
              <a:rPr lang="ko-KR" altLang="en-US" dirty="0" err="1"/>
              <a:t>챠트</a:t>
            </a:r>
            <a:r>
              <a:rPr lang="ko-KR" altLang="en-US" dirty="0"/>
              <a:t> 그리기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df.plot</a:t>
            </a:r>
            <a:r>
              <a:rPr lang="en-US" altLang="ko-KR" dirty="0"/>
              <a:t>()</a:t>
            </a:r>
            <a:r>
              <a:rPr lang="ko-KR" altLang="en-US" dirty="0"/>
              <a:t>와 같이 호출하면 인덱스에 대하여 모든 열을 그리다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df.plot</a:t>
            </a:r>
            <a:r>
              <a:rPr lang="en-US" altLang="ko-KR" dirty="0"/>
              <a:t>(x=‘col1</a:t>
            </a:r>
            <a:r>
              <a:rPr lang="ko-KR" altLang="en-US" dirty="0"/>
              <a:t>’</a:t>
            </a:r>
            <a:r>
              <a:rPr lang="en-US" altLang="ko-KR" dirty="0"/>
              <a:t>)</a:t>
            </a:r>
            <a:r>
              <a:rPr lang="ko-KR" altLang="en-US" dirty="0"/>
              <a:t>와 같이 호출하면 하나의 </a:t>
            </a:r>
            <a:r>
              <a:rPr lang="ko-KR" altLang="en-US" dirty="0" err="1"/>
              <a:t>열만을</a:t>
            </a:r>
            <a:r>
              <a:rPr lang="ko-KR" altLang="en-US" dirty="0"/>
              <a:t> 그린다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df.plot</a:t>
            </a:r>
            <a:r>
              <a:rPr lang="en-US" altLang="ko-KR" dirty="0"/>
              <a:t>(x=‘col1</a:t>
            </a:r>
            <a:r>
              <a:rPr lang="ko-KR" altLang="en-US" dirty="0"/>
              <a:t>’</a:t>
            </a:r>
            <a:r>
              <a:rPr lang="en-US" altLang="ko-KR" dirty="0"/>
              <a:t>, y=‘col2</a:t>
            </a:r>
            <a:r>
              <a:rPr lang="ko-KR" altLang="en-US" dirty="0"/>
              <a:t>’</a:t>
            </a:r>
            <a:r>
              <a:rPr lang="en-US" altLang="ko-KR" dirty="0"/>
              <a:t>)</a:t>
            </a:r>
            <a:r>
              <a:rPr lang="ko-KR" altLang="en-US" dirty="0"/>
              <a:t>와 같이 호출하면 특정 열에 대하여 다른 열을 그리게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005064"/>
            <a:ext cx="6057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869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33624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latin typeface="Trebuchet MS" panose="020B0603020202020204" pitchFamily="34" charset="0"/>
              </a:rPr>
              <a:t>matplotlib.pyplot</a:t>
            </a:r>
            <a:r>
              <a:rPr lang="en-US" altLang="ko-KR" sz="1600" dirty="0">
                <a:latin typeface="Trebuchet MS" panose="020B0603020202020204" pitchFamily="34" charset="0"/>
              </a:rPr>
              <a:t> as </a:t>
            </a:r>
            <a:r>
              <a:rPr lang="en-US" altLang="ko-KR" sz="1600" dirty="0" err="1">
                <a:latin typeface="Trebuchet MS" panose="020B0603020202020204" pitchFamily="34" charset="0"/>
              </a:rPr>
              <a:t>plt</a:t>
            </a:r>
            <a:endParaRPr lang="en-US" altLang="ko-KR" sz="1600" dirty="0">
              <a:latin typeface="Trebuchet MS" panose="020B0603020202020204" pitchFamily="34" charset="0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Trebuchet MS" panose="020B0603020202020204" pitchFamily="34" charset="0"/>
              </a:rPr>
              <a:t>import pandas as </a:t>
            </a:r>
            <a:r>
              <a:rPr lang="en-US" altLang="ko-KR" sz="1600" dirty="0" err="1">
                <a:latin typeface="Trebuchet MS" panose="020B0603020202020204" pitchFamily="34" charset="0"/>
              </a:rPr>
              <a:t>pd</a:t>
            </a:r>
            <a:endParaRPr lang="en-US" altLang="ko-KR" sz="1600" dirty="0">
              <a:latin typeface="Trebuchet MS" panose="020B0603020202020204" pitchFamily="34" charset="0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>
              <a:latin typeface="Trebuchet MS" panose="020B0603020202020204" pitchFamily="34" charset="0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df</a:t>
            </a:r>
            <a:r>
              <a:rPr lang="en-US" altLang="ko-KR" sz="1600" dirty="0"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latin typeface="Trebuchet MS" panose="020B0603020202020204" pitchFamily="34" charset="0"/>
              </a:rPr>
              <a:t>pd.DataFrame</a:t>
            </a:r>
            <a:r>
              <a:rPr lang="en-US" altLang="ko-KR" sz="1600" dirty="0">
                <a:latin typeface="Trebuchet MS" panose="020B0603020202020204" pitchFamily="34" charset="0"/>
              </a:rPr>
              <a:t>({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Trebuchet MS" panose="020B0603020202020204" pitchFamily="34" charset="0"/>
              </a:rPr>
              <a:t>    'name':['</a:t>
            </a:r>
            <a:r>
              <a:rPr lang="en-US" altLang="ko-KR" sz="1600" dirty="0" err="1">
                <a:latin typeface="Trebuchet MS" panose="020B0603020202020204" pitchFamily="34" charset="0"/>
              </a:rPr>
              <a:t>Kim','Lee','Park','Choi','Hong','Chung','Jang</a:t>
            </a:r>
            <a:r>
              <a:rPr lang="en-US" altLang="ko-KR" sz="1600" dirty="0">
                <a:latin typeface="Trebuchet MS" panose="020B0603020202020204" pitchFamily="34" charset="0"/>
              </a:rPr>
              <a:t>'],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Trebuchet MS" panose="020B0603020202020204" pitchFamily="34" charset="0"/>
              </a:rPr>
              <a:t>    'age':[22,26,78,17,46,32,21],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Trebuchet MS" panose="020B0603020202020204" pitchFamily="34" charset="0"/>
              </a:rPr>
              <a:t>    'city':['Seoul','Busan','Seoul','Busan','Seoul','</a:t>
            </a:r>
            <a:r>
              <a:rPr lang="en-US" altLang="ko-KR" sz="1600" dirty="0" err="1">
                <a:latin typeface="Trebuchet MS" panose="020B0603020202020204" pitchFamily="34" charset="0"/>
              </a:rPr>
              <a:t>Daejun</a:t>
            </a:r>
            <a:r>
              <a:rPr lang="en-US" altLang="ko-KR" sz="1600" dirty="0">
                <a:latin typeface="Trebuchet MS" panose="020B0603020202020204" pitchFamily="34" charset="0"/>
              </a:rPr>
              <a:t>','</a:t>
            </a:r>
            <a:r>
              <a:rPr lang="en-US" altLang="ko-KR" sz="1600" dirty="0" err="1">
                <a:latin typeface="Trebuchet MS" panose="020B0603020202020204" pitchFamily="34" charset="0"/>
              </a:rPr>
              <a:t>Daejun</a:t>
            </a:r>
            <a:r>
              <a:rPr lang="en-US" altLang="ko-KR" sz="1600" dirty="0">
                <a:latin typeface="Trebuchet MS" panose="020B0603020202020204" pitchFamily="34" charset="0"/>
              </a:rPr>
              <a:t>'],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Trebuchet MS" panose="020B0603020202020204" pitchFamily="34" charset="0"/>
              </a:rPr>
              <a:t>    'children':[2,3,0,1,3,4,3],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Trebuchet MS" panose="020B0603020202020204" pitchFamily="34" charset="0"/>
              </a:rPr>
              <a:t>    'pets':[0,1,0,2,2,0,3]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Trebuchet MS" panose="020B0603020202020204" pitchFamily="34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57937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직선 그래프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539776"/>
            <a:ext cx="7927382" cy="313932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ko-KR" dirty="0"/>
              <a:t>X = [ "Mon", "Tue", "Wed", "</a:t>
            </a:r>
            <a:r>
              <a:rPr lang="en-US" altLang="ko-KR" dirty="0" err="1"/>
              <a:t>Thur</a:t>
            </a:r>
            <a:r>
              <a:rPr lang="en-US" altLang="ko-KR" dirty="0"/>
              <a:t>", "Fri",  "Sat", "Sun" ] </a:t>
            </a:r>
          </a:p>
          <a:p>
            <a:r>
              <a:rPr lang="en-US" altLang="ko-KR" dirty="0"/>
              <a:t>Y1 = [15.6, 14.2, 16.3, 18.2, 17.1, 20.2, 22.4]</a:t>
            </a:r>
          </a:p>
          <a:p>
            <a:r>
              <a:rPr lang="en-US" altLang="ko-KR" dirty="0"/>
              <a:t>Y2 = [20.1, 23.1, 23.8, 25.9, 23.4, 25.1, 26.3]</a:t>
            </a:r>
          </a:p>
          <a:p>
            <a:endParaRPr lang="en-US" altLang="ko-KR" dirty="0"/>
          </a:p>
          <a:p>
            <a:r>
              <a:rPr lang="en-US" altLang="ko-KR" dirty="0" err="1"/>
              <a:t>plt.plot</a:t>
            </a:r>
            <a:r>
              <a:rPr lang="en-US" altLang="ko-KR" dirty="0"/>
              <a:t>(X, Y1, label="Seoul")		# </a:t>
            </a:r>
            <a:r>
              <a:rPr lang="ko-KR" altLang="en-US" dirty="0"/>
              <a:t>분리시켜서 그려도 됨</a:t>
            </a:r>
          </a:p>
          <a:p>
            <a:r>
              <a:rPr lang="en-US" altLang="ko-KR" dirty="0" err="1"/>
              <a:t>plt.plot</a:t>
            </a:r>
            <a:r>
              <a:rPr lang="en-US" altLang="ko-KR" dirty="0"/>
              <a:t>(X, Y2, label="Busan")		# </a:t>
            </a:r>
            <a:r>
              <a:rPr lang="ko-KR" altLang="en-US" dirty="0"/>
              <a:t>분리시켜서 그려도 됨</a:t>
            </a:r>
          </a:p>
          <a:p>
            <a:r>
              <a:rPr lang="en-US" altLang="ko-KR" dirty="0" err="1"/>
              <a:t>plt.xlabel</a:t>
            </a:r>
            <a:r>
              <a:rPr lang="en-US" altLang="ko-KR" dirty="0"/>
              <a:t>("day")</a:t>
            </a:r>
          </a:p>
          <a:p>
            <a:r>
              <a:rPr lang="en-US" altLang="ko-KR" dirty="0" err="1"/>
              <a:t>plt.ylabel</a:t>
            </a:r>
            <a:r>
              <a:rPr lang="en-US" altLang="ko-KR" dirty="0"/>
              <a:t>("temperature")</a:t>
            </a:r>
          </a:p>
          <a:p>
            <a:r>
              <a:rPr lang="en-US" altLang="ko-KR" dirty="0" err="1"/>
              <a:t>plt.legend</a:t>
            </a:r>
            <a:r>
              <a:rPr lang="en-US" altLang="ko-KR" dirty="0"/>
              <a:t>(</a:t>
            </a:r>
            <a:r>
              <a:rPr lang="en-US" altLang="ko-KR" dirty="0" err="1"/>
              <a:t>loc</a:t>
            </a:r>
            <a:r>
              <a:rPr lang="en-US" altLang="ko-KR" dirty="0"/>
              <a:t>="upper left")</a:t>
            </a:r>
          </a:p>
          <a:p>
            <a:r>
              <a:rPr lang="en-US" altLang="ko-KR" dirty="0" err="1"/>
              <a:t>plt.title</a:t>
            </a:r>
            <a:r>
              <a:rPr lang="en-US" altLang="ko-KR" dirty="0"/>
              <a:t>("Temperatures of Cities")</a:t>
            </a:r>
          </a:p>
          <a:p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706427552" descr="EMB00004404b6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03" y="3662038"/>
            <a:ext cx="4083727" cy="305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3048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6745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df.plot</a:t>
            </a:r>
            <a:r>
              <a:rPr lang="en-US" altLang="ko-KR" sz="1600" dirty="0">
                <a:latin typeface="Trebuchet MS" panose="020B0603020202020204" pitchFamily="34" charset="0"/>
              </a:rPr>
              <a:t>(kind='line', x='name', y='pets', color='red')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plt.show</a:t>
            </a:r>
            <a:r>
              <a:rPr lang="en-US" altLang="ko-KR" sz="1600" dirty="0">
                <a:latin typeface="Trebuchet MS" panose="020B0603020202020204" pitchFamily="34" charset="0"/>
              </a:rPr>
              <a:t>()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86661464" descr="EMB00001c5c14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33" y="2487807"/>
            <a:ext cx="5264458" cy="394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9085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ko-KR" altLang="en-US" dirty="0" err="1"/>
              <a:t>챠트</a:t>
            </a:r>
            <a:r>
              <a:rPr lang="ko-KR" altLang="en-US" dirty="0"/>
              <a:t> 그리기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201850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>
                <a:latin typeface="Trebuchet MS" panose="020B0603020202020204" pitchFamily="34" charset="0"/>
              </a:rPr>
              <a:t>ax = </a:t>
            </a:r>
            <a:r>
              <a:rPr lang="en-US" altLang="ko-KR" sz="1600" dirty="0" err="1">
                <a:latin typeface="Trebuchet MS" panose="020B0603020202020204" pitchFamily="34" charset="0"/>
              </a:rPr>
              <a:t>plt.gca</a:t>
            </a:r>
            <a:r>
              <a:rPr lang="en-US" altLang="ko-KR" sz="1600" dirty="0">
                <a:latin typeface="Trebuchet MS" panose="020B0603020202020204" pitchFamily="34" charset="0"/>
              </a:rPr>
              <a:t>() #gca(): get current axis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>
              <a:latin typeface="Trebuchet MS" panose="020B0603020202020204" pitchFamily="34" charset="0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df.plot</a:t>
            </a:r>
            <a:r>
              <a:rPr lang="en-US" altLang="ko-KR" sz="1600" dirty="0">
                <a:latin typeface="Trebuchet MS" panose="020B0603020202020204" pitchFamily="34" charset="0"/>
              </a:rPr>
              <a:t>(kind='</a:t>
            </a:r>
            <a:r>
              <a:rPr lang="en-US" altLang="ko-KR" sz="1600" dirty="0" err="1">
                <a:latin typeface="Trebuchet MS" panose="020B0603020202020204" pitchFamily="34" charset="0"/>
              </a:rPr>
              <a:t>line',x</a:t>
            </a:r>
            <a:r>
              <a:rPr lang="en-US" altLang="ko-KR" sz="1600" dirty="0">
                <a:latin typeface="Trebuchet MS" panose="020B0603020202020204" pitchFamily="34" charset="0"/>
              </a:rPr>
              <a:t>='</a:t>
            </a:r>
            <a:r>
              <a:rPr lang="en-US" altLang="ko-KR" sz="1600" dirty="0" err="1">
                <a:latin typeface="Trebuchet MS" panose="020B0603020202020204" pitchFamily="34" charset="0"/>
              </a:rPr>
              <a:t>name',y</a:t>
            </a:r>
            <a:r>
              <a:rPr lang="en-US" altLang="ko-KR" sz="1600" dirty="0">
                <a:latin typeface="Trebuchet MS" panose="020B0603020202020204" pitchFamily="34" charset="0"/>
              </a:rPr>
              <a:t>='</a:t>
            </a:r>
            <a:r>
              <a:rPr lang="en-US" altLang="ko-KR" sz="1600" dirty="0" err="1">
                <a:latin typeface="Trebuchet MS" panose="020B0603020202020204" pitchFamily="34" charset="0"/>
              </a:rPr>
              <a:t>children',ax</a:t>
            </a:r>
            <a:r>
              <a:rPr lang="en-US" altLang="ko-KR" sz="1600" dirty="0">
                <a:latin typeface="Trebuchet MS" panose="020B0603020202020204" pitchFamily="34" charset="0"/>
              </a:rPr>
              <a:t>=ax)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df.plot</a:t>
            </a:r>
            <a:r>
              <a:rPr lang="en-US" altLang="ko-KR" sz="1600" dirty="0">
                <a:latin typeface="Trebuchet MS" panose="020B0603020202020204" pitchFamily="34" charset="0"/>
              </a:rPr>
              <a:t>(kind='</a:t>
            </a:r>
            <a:r>
              <a:rPr lang="en-US" altLang="ko-KR" sz="1600" dirty="0" err="1">
                <a:latin typeface="Trebuchet MS" panose="020B0603020202020204" pitchFamily="34" charset="0"/>
              </a:rPr>
              <a:t>line',x</a:t>
            </a:r>
            <a:r>
              <a:rPr lang="en-US" altLang="ko-KR" sz="1600" dirty="0">
                <a:latin typeface="Trebuchet MS" panose="020B0603020202020204" pitchFamily="34" charset="0"/>
              </a:rPr>
              <a:t>='</a:t>
            </a:r>
            <a:r>
              <a:rPr lang="en-US" altLang="ko-KR" sz="1600" dirty="0" err="1">
                <a:latin typeface="Trebuchet MS" panose="020B0603020202020204" pitchFamily="34" charset="0"/>
              </a:rPr>
              <a:t>name',y</a:t>
            </a:r>
            <a:r>
              <a:rPr lang="en-US" altLang="ko-KR" sz="1600" dirty="0">
                <a:latin typeface="Trebuchet MS" panose="020B0603020202020204" pitchFamily="34" charset="0"/>
              </a:rPr>
              <a:t>='pets', color='red', ax=ax)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600" dirty="0">
              <a:latin typeface="Trebuchet MS" panose="020B0603020202020204" pitchFamily="34" charset="0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plt.show</a:t>
            </a:r>
            <a:r>
              <a:rPr lang="en-US" altLang="ko-KR" sz="1600" dirty="0">
                <a:latin typeface="Trebuchet MS" panose="020B0603020202020204" pitchFamily="34" charset="0"/>
              </a:rPr>
              <a:t>()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86657792" descr="EMB00001c5c14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50" y="3107318"/>
            <a:ext cx="4852217" cy="363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494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막대 그래프 그리기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6745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df.plot</a:t>
            </a:r>
            <a:r>
              <a:rPr lang="en-US" altLang="ko-KR" sz="1600" dirty="0">
                <a:latin typeface="Trebuchet MS" panose="020B0603020202020204" pitchFamily="34" charset="0"/>
              </a:rPr>
              <a:t>(kind='</a:t>
            </a:r>
            <a:r>
              <a:rPr lang="en-US" altLang="ko-KR" sz="1600" dirty="0" err="1">
                <a:latin typeface="Trebuchet MS" panose="020B0603020202020204" pitchFamily="34" charset="0"/>
              </a:rPr>
              <a:t>bar',x</a:t>
            </a:r>
            <a:r>
              <a:rPr lang="en-US" altLang="ko-KR" sz="1600" dirty="0">
                <a:latin typeface="Trebuchet MS" panose="020B0603020202020204" pitchFamily="34" charset="0"/>
              </a:rPr>
              <a:t>='</a:t>
            </a:r>
            <a:r>
              <a:rPr lang="en-US" altLang="ko-KR" sz="1600" dirty="0" err="1">
                <a:latin typeface="Trebuchet MS" panose="020B0603020202020204" pitchFamily="34" charset="0"/>
              </a:rPr>
              <a:t>name',y</a:t>
            </a:r>
            <a:r>
              <a:rPr lang="en-US" altLang="ko-KR" sz="1600" dirty="0">
                <a:latin typeface="Trebuchet MS" panose="020B0603020202020204" pitchFamily="34" charset="0"/>
              </a:rPr>
              <a:t>='age')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plt.show</a:t>
            </a:r>
            <a:r>
              <a:rPr lang="en-US" altLang="ko-KR" sz="1600" dirty="0">
                <a:latin typeface="Trebuchet MS" panose="020B0603020202020204" pitchFamily="34" charset="0"/>
              </a:rPr>
              <a:t>()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86619632" descr="EMB00001c5c14b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63" y="2655744"/>
            <a:ext cx="4731797" cy="354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062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산포도 그리기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6745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df.plot</a:t>
            </a:r>
            <a:r>
              <a:rPr lang="en-US" altLang="ko-KR" sz="1600" dirty="0">
                <a:latin typeface="Trebuchet MS" panose="020B0603020202020204" pitchFamily="34" charset="0"/>
              </a:rPr>
              <a:t>(kind='</a:t>
            </a:r>
            <a:r>
              <a:rPr lang="en-US" altLang="ko-KR" sz="1600" dirty="0" err="1">
                <a:latin typeface="Trebuchet MS" panose="020B0603020202020204" pitchFamily="34" charset="0"/>
              </a:rPr>
              <a:t>scatter',x</a:t>
            </a:r>
            <a:r>
              <a:rPr lang="en-US" altLang="ko-KR" sz="1600" dirty="0">
                <a:latin typeface="Trebuchet MS" panose="020B0603020202020204" pitchFamily="34" charset="0"/>
              </a:rPr>
              <a:t>='</a:t>
            </a:r>
            <a:r>
              <a:rPr lang="en-US" altLang="ko-KR" sz="1600" dirty="0" err="1">
                <a:latin typeface="Trebuchet MS" panose="020B0603020202020204" pitchFamily="34" charset="0"/>
              </a:rPr>
              <a:t>children',y</a:t>
            </a:r>
            <a:r>
              <a:rPr lang="en-US" altLang="ko-KR" sz="1600" dirty="0">
                <a:latin typeface="Trebuchet MS" panose="020B0603020202020204" pitchFamily="34" charset="0"/>
              </a:rPr>
              <a:t>='</a:t>
            </a:r>
            <a:r>
              <a:rPr lang="en-US" altLang="ko-KR" sz="1600" dirty="0" err="1">
                <a:latin typeface="Trebuchet MS" panose="020B0603020202020204" pitchFamily="34" charset="0"/>
              </a:rPr>
              <a:t>pets',color</a:t>
            </a:r>
            <a:r>
              <a:rPr lang="en-US" altLang="ko-KR" sz="1600" dirty="0">
                <a:latin typeface="Trebuchet MS" panose="020B0603020202020204" pitchFamily="34" charset="0"/>
              </a:rPr>
              <a:t>='red')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plt.show</a:t>
            </a:r>
            <a:r>
              <a:rPr lang="en-US" altLang="ko-KR" sz="1600" dirty="0">
                <a:latin typeface="Trebuchet MS" panose="020B0603020202020204" pitchFamily="34" charset="0"/>
              </a:rPr>
              <a:t>()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86624672" descr="EMB00001c5c14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578" y="2357022"/>
            <a:ext cx="5504155" cy="41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019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그룹핑하여</a:t>
            </a:r>
            <a:r>
              <a:rPr lang="ko-KR" altLang="en-US" dirty="0"/>
              <a:t> 그리기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6745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df.groupby</a:t>
            </a:r>
            <a:r>
              <a:rPr lang="en-US" altLang="ko-KR" sz="1600" dirty="0">
                <a:latin typeface="Trebuchet MS" panose="020B0603020202020204" pitchFamily="34" charset="0"/>
              </a:rPr>
              <a:t>('city')['name'].</a:t>
            </a:r>
            <a:r>
              <a:rPr lang="en-US" altLang="ko-KR" sz="1600" dirty="0" err="1">
                <a:latin typeface="Trebuchet MS" panose="020B0603020202020204" pitchFamily="34" charset="0"/>
              </a:rPr>
              <a:t>nunique</a:t>
            </a:r>
            <a:r>
              <a:rPr lang="en-US" altLang="ko-KR" sz="1600" dirty="0">
                <a:latin typeface="Trebuchet MS" panose="020B0603020202020204" pitchFamily="34" charset="0"/>
              </a:rPr>
              <a:t>().plot(kind='bar')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plt.show</a:t>
            </a:r>
            <a:r>
              <a:rPr lang="en-US" altLang="ko-KR" sz="1600" dirty="0">
                <a:latin typeface="Trebuchet MS" panose="020B0603020202020204" pitchFamily="34" charset="0"/>
              </a:rPr>
              <a:t>()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86620568" descr="EMB00001c5c14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57" y="2507941"/>
            <a:ext cx="5237825" cy="39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972FAF-0494-4343-B7D5-7CB799FAF128}"/>
              </a:ext>
            </a:extLst>
          </p:cNvPr>
          <p:cNvSpPr txBox="1"/>
          <p:nvPr/>
        </p:nvSpPr>
        <p:spPr>
          <a:xfrm>
            <a:off x="612648" y="990599"/>
            <a:ext cx="7559752" cy="56619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/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ko-KR" altLang="en-US" sz="2000" dirty="0">
                <a:latin typeface="+mn-lt"/>
                <a:ea typeface="HY견고딕" pitchFamily="18" charset="-127"/>
              </a:rPr>
              <a:t>도시별로 </a:t>
            </a:r>
            <a:r>
              <a:rPr kumimoji="0" lang="ko-KR" altLang="en-US" sz="2000" dirty="0" err="1">
                <a:latin typeface="+mn-lt"/>
                <a:ea typeface="HY견고딕" pitchFamily="18" charset="-127"/>
              </a:rPr>
              <a:t>그룹핑한</a:t>
            </a:r>
            <a:r>
              <a:rPr kumimoji="0" lang="ko-KR" altLang="en-US" sz="2000" dirty="0">
                <a:latin typeface="+mn-lt"/>
                <a:ea typeface="HY견고딕" pitchFamily="18" charset="-127"/>
              </a:rPr>
              <a:t> 후에 유일한 이름의 개수를 계산하여 막대그래프로 </a:t>
            </a:r>
            <a:r>
              <a:rPr kumimoji="0" lang="ko-KR" altLang="en-US" sz="2000" dirty="0" err="1">
                <a:latin typeface="+mn-lt"/>
                <a:ea typeface="HY견고딕" pitchFamily="18" charset="-127"/>
              </a:rPr>
              <a:t>그리시오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.</a:t>
            </a:r>
            <a:endParaRPr kumimoji="0" lang="ko-KR" altLang="en-US" sz="2000" dirty="0">
              <a:latin typeface="+mn-lt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8295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히스토그램 그리기</a:t>
            </a: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612648" y="1600200"/>
            <a:ext cx="8153400" cy="6745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rtlCol="0">
            <a:spAutoFit/>
          </a:bodyPr>
          <a:lstStyle>
            <a:defPPr>
              <a:defRPr lang="en-US"/>
            </a:defPPr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Ø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df</a:t>
            </a:r>
            <a:r>
              <a:rPr lang="en-US" altLang="ko-KR" sz="1600" dirty="0">
                <a:latin typeface="Trebuchet MS" panose="020B0603020202020204" pitchFamily="34" charset="0"/>
              </a:rPr>
              <a:t>[['age']].plot(kind='</a:t>
            </a:r>
            <a:r>
              <a:rPr lang="en-US" altLang="ko-KR" sz="1600" dirty="0" err="1">
                <a:latin typeface="Trebuchet MS" panose="020B0603020202020204" pitchFamily="34" charset="0"/>
              </a:rPr>
              <a:t>hist</a:t>
            </a:r>
            <a:r>
              <a:rPr lang="en-US" altLang="ko-KR" sz="1600" dirty="0">
                <a:latin typeface="Trebuchet MS" panose="020B0603020202020204" pitchFamily="34" charset="0"/>
              </a:rPr>
              <a:t>', bins=[0, 20, 40, 60, 80, 100], </a:t>
            </a:r>
            <a:r>
              <a:rPr lang="en-US" altLang="ko-KR" sz="1600" dirty="0" err="1">
                <a:latin typeface="Trebuchet MS" panose="020B0603020202020204" pitchFamily="34" charset="0"/>
              </a:rPr>
              <a:t>rwidth</a:t>
            </a:r>
            <a:r>
              <a:rPr lang="en-US" altLang="ko-KR" sz="1600" dirty="0">
                <a:latin typeface="Trebuchet MS" panose="020B0603020202020204" pitchFamily="34" charset="0"/>
              </a:rPr>
              <a:t>=0.8)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600" dirty="0" err="1">
                <a:latin typeface="Trebuchet MS" panose="020B0603020202020204" pitchFamily="34" charset="0"/>
              </a:rPr>
              <a:t>plt.show</a:t>
            </a:r>
            <a:r>
              <a:rPr lang="en-US" altLang="ko-KR" sz="1600" dirty="0">
                <a:latin typeface="Trebuchet MS" panose="020B0603020202020204" pitchFamily="34" charset="0"/>
              </a:rPr>
              <a:t>()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86659232" descr="EMB00001c5c14b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183" y="2371657"/>
            <a:ext cx="5726096" cy="428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43526F-9931-4E10-BDC2-0437328EA9B6}"/>
              </a:ext>
            </a:extLst>
          </p:cNvPr>
          <p:cNvSpPr txBox="1"/>
          <p:nvPr/>
        </p:nvSpPr>
        <p:spPr>
          <a:xfrm>
            <a:off x="612648" y="990599"/>
            <a:ext cx="7559752" cy="56619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4572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kumimoji="0" lang="ko-KR" altLang="en-US" sz="2000" dirty="0">
                <a:latin typeface="+mn-lt"/>
                <a:ea typeface="HY견고딕" pitchFamily="18" charset="-127"/>
              </a:rPr>
              <a:t>나이를 선택한 후에 나이별로 몇 명이나 있는지 </a:t>
            </a:r>
            <a:r>
              <a:rPr kumimoji="0" lang="ko-KR" altLang="en-US" sz="2000" dirty="0" err="1">
                <a:latin typeface="+mn-lt"/>
                <a:ea typeface="HY견고딕" pitchFamily="18" charset="-127"/>
              </a:rPr>
              <a:t>그려보시오</a:t>
            </a:r>
            <a:r>
              <a:rPr kumimoji="0" lang="en-US" altLang="ko-KR" sz="2000" dirty="0">
                <a:latin typeface="+mn-lt"/>
                <a:ea typeface="HY견고딕" pitchFamily="18" charset="-127"/>
              </a:rPr>
              <a:t>.</a:t>
            </a:r>
            <a:endParaRPr kumimoji="0" lang="ko-KR" altLang="en-US" sz="2000" dirty="0">
              <a:latin typeface="+mn-lt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640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marL="914400" indent="-457200" algn="dist" fontAlgn="auto">
          <a:spcBef>
            <a:spcPct val="20000"/>
          </a:spcBef>
          <a:spcAft>
            <a:spcPts val="0"/>
          </a:spcAft>
          <a:buClr>
            <a:schemeClr val="tx1"/>
          </a:buClr>
          <a:buSzPct val="100000"/>
          <a:buFont typeface="+mj-lt"/>
          <a:buAutoNum type="arabicParenR" startAt="2"/>
          <a:defRPr kumimoji="0" sz="2000" dirty="0" smtClean="0">
            <a:latin typeface="+mn-lt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12095</TotalTime>
  <Words>4390</Words>
  <Application>Microsoft Office PowerPoint</Application>
  <PresentationFormat>화면 슬라이드 쇼(4:3)</PresentationFormat>
  <Paragraphs>550</Paragraphs>
  <Slides>95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8" baseType="lpstr">
      <vt:lpstr>Courier</vt:lpstr>
      <vt:lpstr>HY견고딕</vt:lpstr>
      <vt:lpstr>HY헤드라인M</vt:lpstr>
      <vt:lpstr>굴림</vt:lpstr>
      <vt:lpstr>맑은 고딕</vt:lpstr>
      <vt:lpstr>한양신명조</vt:lpstr>
      <vt:lpstr>Aharoni</vt:lpstr>
      <vt:lpstr>Arial</vt:lpstr>
      <vt:lpstr>Cambria Math</vt:lpstr>
      <vt:lpstr>Consolas</vt:lpstr>
      <vt:lpstr>Trebuchet MS</vt:lpstr>
      <vt:lpstr>Wingdings</vt:lpstr>
      <vt:lpstr>Office 테마</vt:lpstr>
      <vt:lpstr>3장 강의 교안</vt:lpstr>
      <vt:lpstr>JUPYTER NOTEBOOK INSTALL</vt:lpstr>
      <vt:lpstr>MatPlot</vt:lpstr>
      <vt:lpstr>직선 그래프</vt:lpstr>
      <vt:lpstr>직선 그래프</vt:lpstr>
      <vt:lpstr>직선 그래프</vt:lpstr>
      <vt:lpstr>직선 그래프</vt:lpstr>
      <vt:lpstr>직선 그래프</vt:lpstr>
      <vt:lpstr>직선 그래프</vt:lpstr>
      <vt:lpstr>점선 그래프</vt:lpstr>
      <vt:lpstr>막대 그래프</vt:lpstr>
      <vt:lpstr>넘파이의 기초</vt:lpstr>
      <vt:lpstr>파이썬의 리스트(list) vs 넘파이</vt:lpstr>
      <vt:lpstr>넘파이 배열의 종류</vt:lpstr>
      <vt:lpstr>넘파이 배열</vt:lpstr>
      <vt:lpstr>화씨온도를 섭씨온도로 바꾸고 싶으면</vt:lpstr>
      <vt:lpstr>배열 간 연산</vt:lpstr>
      <vt:lpstr>모든 연산자 가능</vt:lpstr>
      <vt:lpstr>2차원 배열</vt:lpstr>
      <vt:lpstr>Lab: BMI 계산하기</vt:lpstr>
      <vt:lpstr>넘파이의 데이터 생성 함수: arange()</vt:lpstr>
      <vt:lpstr>넘파이의 데이터 생성 함수: linspace()</vt:lpstr>
      <vt:lpstr>균일 분포 난수 생성</vt:lpstr>
      <vt:lpstr>정규 분포 난수 생성</vt:lpstr>
      <vt:lpstr>정규 분포 난수 생성</vt:lpstr>
      <vt:lpstr>Lab: 잡음이 들어간 직선 그리기</vt:lpstr>
      <vt:lpstr>Sol: </vt:lpstr>
      <vt:lpstr>행이나 열 단위로 계산 가능</vt:lpstr>
      <vt:lpstr>히스토그램:수치데이터의 빈도를 그래픽으로 표현 한 것 </vt:lpstr>
      <vt:lpstr>Lab: MSE 오차 계산하기</vt:lpstr>
      <vt:lpstr>인덱싱과 슬라이싱</vt:lpstr>
      <vt:lpstr>논리적인 인덱싱</vt:lpstr>
      <vt:lpstr>2차원 배열의 슬라이싱</vt:lpstr>
      <vt:lpstr>2차원 배열의 논리적인 인덱싱</vt:lpstr>
      <vt:lpstr>Lab: 직원들의 월급 인상하기</vt:lpstr>
      <vt:lpstr>Lab: 직원들의 월급 인상하기</vt:lpstr>
      <vt:lpstr>Lab: 그래프 그리기</vt:lpstr>
      <vt:lpstr>전치 행렬 계산하기 </vt:lpstr>
      <vt:lpstr>문제 1</vt:lpstr>
      <vt:lpstr>문제 2</vt:lpstr>
      <vt:lpstr>문제 3</vt:lpstr>
      <vt:lpstr>문제 4</vt:lpstr>
      <vt:lpstr>문제 5</vt:lpstr>
      <vt:lpstr>학습 목표</vt:lpstr>
      <vt:lpstr>이번 장에서 만들 프로그램</vt:lpstr>
      <vt:lpstr>데이터 과학이란?</vt:lpstr>
      <vt:lpstr>데이터 과학이란?</vt:lpstr>
      <vt:lpstr>데이터 과학과 파이썬</vt:lpstr>
      <vt:lpstr>데이터 과학 적용의 예</vt:lpstr>
      <vt:lpstr>데이터 과학의 용도</vt:lpstr>
      <vt:lpstr>데이터 처리 절차</vt:lpstr>
      <vt:lpstr>데이터 과학을 위한 파이썬 라이브러리</vt:lpstr>
      <vt:lpstr>판다스와 파이썬</vt:lpstr>
      <vt:lpstr>판다스로 할 수 있는 작업</vt:lpstr>
      <vt:lpstr>판다스의 데이터 구조</vt:lpstr>
      <vt:lpstr>index와 columns 객체</vt:lpstr>
      <vt:lpstr>타이타닉 데이터셋</vt:lpstr>
      <vt:lpstr>타이타닉 데이터셋</vt:lpstr>
      <vt:lpstr>타이타닉 CSV 파일을 읽으려면?</vt:lpstr>
      <vt:lpstr>타이타닉 승객들의 나이를 추출하려면?</vt:lpstr>
      <vt:lpstr>타이타닉 탑승객 중에서 최고령자를 알고 싶다면?</vt:lpstr>
      <vt:lpstr>타이타닉 승객 데이터에 대한 기본 통계를 알고 싶다면?</vt:lpstr>
      <vt:lpstr>데이터 시리즈 생성하기</vt:lpstr>
      <vt:lpstr>데이터 프레임 생성하기</vt:lpstr>
      <vt:lpstr>데이터 프레임 생성하기</vt:lpstr>
      <vt:lpstr>CSV 파일을 읽어서 데이터 프레임 생성하기</vt:lpstr>
      <vt:lpstr>인덱스 변경</vt:lpstr>
      <vt:lpstr>데이터 프레임의 몇 개 행을 보려면?</vt:lpstr>
      <vt:lpstr>데이터 프레임을 엑셀 파일로 저장하려면?</vt:lpstr>
      <vt:lpstr>난수로 데이터 프레임 채우기</vt:lpstr>
      <vt:lpstr>Lab: 데이터 프레임 만들어 보기</vt:lpstr>
      <vt:lpstr>Sol:</vt:lpstr>
      <vt:lpstr>타이타닉 데이터에서 승객의 나이만 추출하려면?</vt:lpstr>
      <vt:lpstr>타이타닉 탑승객의 이름, 나이, 성별을 동시에 알고 싶으면?</vt:lpstr>
      <vt:lpstr>20세 미만의 승객만 추리려면?(필터링)</vt:lpstr>
      <vt:lpstr>1등석이나 2등석에 탑승한 승객들을 출력하려면?</vt:lpstr>
      <vt:lpstr>20세 미만의 승객 이름에만 관심이 있다면?</vt:lpstr>
      <vt:lpstr>20행에서 23행, 5열에서 7열에만 관심이 있다면?</vt:lpstr>
      <vt:lpstr>데이터를 정렬하는 방법</vt:lpstr>
      <vt:lpstr>데이터를 정렬하는 방법 승객과 나이에 따라 타이타닉 데이터를 내림차순으로 정렬</vt:lpstr>
      <vt:lpstr>열추가 </vt:lpstr>
      <vt:lpstr>행추가 </vt:lpstr>
      <vt:lpstr>타이타닉 승객의 평균 연령은 얼마입니까?</vt:lpstr>
      <vt:lpstr>타이타닉 승객 연령과 탑승권 요금의 중간값은 얼마일까?</vt:lpstr>
      <vt:lpstr>카테고리별로 그룹화된 통계</vt:lpstr>
      <vt:lpstr>성별 및 승객 등급 조합의 평균 탑승권 요금은 얼마인가?</vt:lpstr>
      <vt:lpstr>각 승객 등급의 수는 몇 명인가?</vt:lpstr>
      <vt:lpstr>데이터로 챠트 그리기</vt:lpstr>
      <vt:lpstr>데이터 정의</vt:lpstr>
      <vt:lpstr>그래프</vt:lpstr>
      <vt:lpstr>중첩 챠트 그리기</vt:lpstr>
      <vt:lpstr>막대 그래프 그리기</vt:lpstr>
      <vt:lpstr>산포도 그리기</vt:lpstr>
      <vt:lpstr>그룹핑하여 그리기</vt:lpstr>
      <vt:lpstr>히스토그램 그리기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JUNEXP</dc:creator>
  <cp:lastModifiedBy>김가영</cp:lastModifiedBy>
  <cp:revision>948</cp:revision>
  <cp:lastPrinted>2018-11-15T01:35:03Z</cp:lastPrinted>
  <dcterms:created xsi:type="dcterms:W3CDTF">2007-10-05T07:38:31Z</dcterms:created>
  <dcterms:modified xsi:type="dcterms:W3CDTF">2022-06-30T23:16:49Z</dcterms:modified>
</cp:coreProperties>
</file>